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2" r:id="rId3"/>
    <p:sldId id="281" r:id="rId4"/>
    <p:sldId id="268" r:id="rId5"/>
    <p:sldId id="272" r:id="rId6"/>
    <p:sldId id="273" r:id="rId7"/>
    <p:sldId id="274" r:id="rId8"/>
    <p:sldId id="275" r:id="rId9"/>
    <p:sldId id="276" r:id="rId10"/>
    <p:sldId id="269" r:id="rId11"/>
    <p:sldId id="293" r:id="rId12"/>
    <p:sldId id="294" r:id="rId13"/>
    <p:sldId id="295" r:id="rId14"/>
    <p:sldId id="296" r:id="rId15"/>
    <p:sldId id="297" r:id="rId16"/>
    <p:sldId id="298" r:id="rId17"/>
    <p:sldId id="299" r:id="rId18"/>
    <p:sldId id="284" r:id="rId19"/>
    <p:sldId id="266" r:id="rId20"/>
    <p:sldId id="289" r:id="rId21"/>
    <p:sldId id="291" r:id="rId22"/>
    <p:sldId id="292" r:id="rId23"/>
    <p:sldId id="286" r:id="rId24"/>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58D7BE8D-2E4D-427C-8CD4-EEAFA471D427}">
          <p14:sldIdLst>
            <p14:sldId id="256"/>
            <p14:sldId id="282"/>
            <p14:sldId id="281"/>
            <p14:sldId id="268"/>
            <p14:sldId id="272"/>
            <p14:sldId id="273"/>
            <p14:sldId id="274"/>
            <p14:sldId id="275"/>
            <p14:sldId id="276"/>
            <p14:sldId id="269"/>
            <p14:sldId id="293"/>
            <p14:sldId id="294"/>
            <p14:sldId id="295"/>
            <p14:sldId id="296"/>
            <p14:sldId id="297"/>
            <p14:sldId id="298"/>
            <p14:sldId id="299"/>
            <p14:sldId id="284"/>
            <p14:sldId id="266"/>
            <p14:sldId id="289"/>
            <p14:sldId id="291"/>
            <p14:sldId id="292"/>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66" autoAdjust="0"/>
    <p:restoredTop sz="94635" autoAdjust="0"/>
  </p:normalViewPr>
  <p:slideViewPr>
    <p:cSldViewPr snapToGrid="0">
      <p:cViewPr varScale="1">
        <p:scale>
          <a:sx n="85" d="100"/>
          <a:sy n="85" d="100"/>
        </p:scale>
        <p:origin x="654" y="84"/>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25" d="100"/>
        <a:sy n="125" d="100"/>
      </p:scale>
      <p:origin x="0" y="-95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E219ED-0CEE-4A22-AFF7-E06F46245106}" type="datetimeFigureOut">
              <a:rPr lang="es-CR" smtClean="0"/>
              <a:t>26/05/2021</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361E0-3AD7-4C93-8BEA-A65E84956A06}" type="slidenum">
              <a:rPr lang="es-CR" smtClean="0"/>
              <a:t>‹Nº›</a:t>
            </a:fld>
            <a:endParaRPr lang="es-CR"/>
          </a:p>
        </p:txBody>
      </p:sp>
    </p:spTree>
    <p:extLst>
      <p:ext uri="{BB962C8B-B14F-4D97-AF65-F5344CB8AC3E}">
        <p14:creationId xmlns:p14="http://schemas.microsoft.com/office/powerpoint/2010/main" val="177117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979361E0-3AD7-4C93-8BEA-A65E84956A06}" type="slidenum">
              <a:rPr lang="es-CR" smtClean="0"/>
              <a:t>1</a:t>
            </a:fld>
            <a:endParaRPr lang="es-CR" dirty="0"/>
          </a:p>
        </p:txBody>
      </p:sp>
    </p:spTree>
    <p:extLst>
      <p:ext uri="{BB962C8B-B14F-4D97-AF65-F5344CB8AC3E}">
        <p14:creationId xmlns:p14="http://schemas.microsoft.com/office/powerpoint/2010/main" val="109256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979361E0-3AD7-4C93-8BEA-A65E84956A06}" type="slidenum">
              <a:rPr lang="es-CR" smtClean="0"/>
              <a:t>8</a:t>
            </a:fld>
            <a:endParaRPr lang="es-CR" dirty="0"/>
          </a:p>
        </p:txBody>
      </p:sp>
    </p:spTree>
    <p:extLst>
      <p:ext uri="{BB962C8B-B14F-4D97-AF65-F5344CB8AC3E}">
        <p14:creationId xmlns:p14="http://schemas.microsoft.com/office/powerpoint/2010/main" val="103658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979361E0-3AD7-4C93-8BEA-A65E84956A06}" type="slidenum">
              <a:rPr lang="es-CR" smtClean="0"/>
              <a:t>22</a:t>
            </a:fld>
            <a:endParaRPr lang="es-CR"/>
          </a:p>
        </p:txBody>
      </p:sp>
    </p:spTree>
    <p:extLst>
      <p:ext uri="{BB962C8B-B14F-4D97-AF65-F5344CB8AC3E}">
        <p14:creationId xmlns:p14="http://schemas.microsoft.com/office/powerpoint/2010/main" val="39282357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5" name="Marcador de pie de página 4">
            <a:extLst>
              <a:ext uri="{FF2B5EF4-FFF2-40B4-BE49-F238E27FC236}">
                <a16:creationId xmlns:a16="http://schemas.microsoft.com/office/drawing/2014/main" id="{BEF61B13-B0A6-40E9-B9B7-DAF6BE5D0689}"/>
              </a:ext>
            </a:extLst>
          </p:cNvPr>
          <p:cNvSpPr>
            <a:spLocks noGrp="1"/>
          </p:cNvSpPr>
          <p:nvPr>
            <p:ph type="ftr" sz="quarter" idx="11"/>
          </p:nvPr>
        </p:nvSpPr>
        <p:spPr>
          <a:xfrm>
            <a:off x="7718234" y="6356349"/>
            <a:ext cx="4114800" cy="365125"/>
          </a:xfrm>
        </p:spPr>
        <p:txBody>
          <a:bodyPr/>
          <a:lstStyle/>
          <a:p>
            <a:endParaRPr lang="es-CR" dirty="0"/>
          </a:p>
        </p:txBody>
      </p:sp>
      <p:sp>
        <p:nvSpPr>
          <p:cNvPr id="7" name="Rectángulo 6">
            <a:extLst>
              <a:ext uri="{FF2B5EF4-FFF2-40B4-BE49-F238E27FC236}">
                <a16:creationId xmlns:a16="http://schemas.microsoft.com/office/drawing/2014/main" id="{FF63770B-06B2-4B18-A3BF-D3D80605C2E8}"/>
              </a:ext>
            </a:extLst>
          </p:cNvPr>
          <p:cNvSpPr/>
          <p:nvPr userDrawn="1"/>
        </p:nvSpPr>
        <p:spPr>
          <a:xfrm>
            <a:off x="1" y="0"/>
            <a:ext cx="13220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DE0C74BA-1ED2-40A0-A04B-600CD9D9FDEB}"/>
              </a:ext>
            </a:extLst>
          </p:cNvPr>
          <p:cNvSpPr/>
          <p:nvPr userDrawn="1"/>
        </p:nvSpPr>
        <p:spPr>
          <a:xfrm>
            <a:off x="12059797" y="0"/>
            <a:ext cx="13220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ángulo 8">
            <a:extLst>
              <a:ext uri="{FF2B5EF4-FFF2-40B4-BE49-F238E27FC236}">
                <a16:creationId xmlns:a16="http://schemas.microsoft.com/office/drawing/2014/main" id="{A26B6835-48C5-4D9E-B4C6-0F7E4D114B84}"/>
              </a:ext>
            </a:extLst>
          </p:cNvPr>
          <p:cNvSpPr/>
          <p:nvPr userDrawn="1"/>
        </p:nvSpPr>
        <p:spPr>
          <a:xfrm rot="5400000">
            <a:off x="6027736" y="-6027737"/>
            <a:ext cx="136526" cy="12191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0" name="Rectángulo 9">
            <a:extLst>
              <a:ext uri="{FF2B5EF4-FFF2-40B4-BE49-F238E27FC236}">
                <a16:creationId xmlns:a16="http://schemas.microsoft.com/office/drawing/2014/main" id="{2BDAE800-416C-4FB2-B0C7-B5F036A1D21A}"/>
              </a:ext>
            </a:extLst>
          </p:cNvPr>
          <p:cNvSpPr/>
          <p:nvPr userDrawn="1"/>
        </p:nvSpPr>
        <p:spPr>
          <a:xfrm rot="5400000">
            <a:off x="6027736" y="693738"/>
            <a:ext cx="136526" cy="12191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2" name="Imagen 11">
            <a:extLst>
              <a:ext uri="{FF2B5EF4-FFF2-40B4-BE49-F238E27FC236}">
                <a16:creationId xmlns:a16="http://schemas.microsoft.com/office/drawing/2014/main" id="{A5B47836-8909-461D-834A-B35C9C0CB890}"/>
              </a:ext>
            </a:extLst>
          </p:cNvPr>
          <p:cNvPicPr>
            <a:picLocks noChangeAspect="1"/>
          </p:cNvPicPr>
          <p:nvPr userDrawn="1"/>
        </p:nvPicPr>
        <p:blipFill>
          <a:blip r:embed="rId2"/>
          <a:stretch>
            <a:fillRect/>
          </a:stretch>
        </p:blipFill>
        <p:spPr>
          <a:xfrm>
            <a:off x="358966" y="710846"/>
            <a:ext cx="1080000" cy="4229999"/>
          </a:xfrm>
          <a:prstGeom prst="rect">
            <a:avLst/>
          </a:prstGeom>
        </p:spPr>
      </p:pic>
      <p:pic>
        <p:nvPicPr>
          <p:cNvPr id="14" name="Imagen 13">
            <a:extLst>
              <a:ext uri="{FF2B5EF4-FFF2-40B4-BE49-F238E27FC236}">
                <a16:creationId xmlns:a16="http://schemas.microsoft.com/office/drawing/2014/main" id="{C1C5F65D-44A7-4BFA-B66B-1CB06AF2179C}"/>
              </a:ext>
            </a:extLst>
          </p:cNvPr>
          <p:cNvPicPr>
            <a:picLocks noChangeAspect="1"/>
          </p:cNvPicPr>
          <p:nvPr userDrawn="1"/>
        </p:nvPicPr>
        <p:blipFill>
          <a:blip r:embed="rId3"/>
          <a:stretch>
            <a:fillRect/>
          </a:stretch>
        </p:blipFill>
        <p:spPr>
          <a:xfrm>
            <a:off x="2831876" y="259352"/>
            <a:ext cx="6528247" cy="3315606"/>
          </a:xfrm>
          <a:prstGeom prst="rect">
            <a:avLst/>
          </a:prstGeom>
        </p:spPr>
      </p:pic>
    </p:spTree>
    <p:extLst>
      <p:ext uri="{BB962C8B-B14F-4D97-AF65-F5344CB8AC3E}">
        <p14:creationId xmlns:p14="http://schemas.microsoft.com/office/powerpoint/2010/main" val="6016819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32EDB4BB-DE5F-4F46-866E-F61585882B85}"/>
              </a:ext>
            </a:extLst>
          </p:cNvPr>
          <p:cNvSpPr>
            <a:spLocks noGrp="1"/>
          </p:cNvSpPr>
          <p:nvPr>
            <p:ph type="dt" sz="half" idx="10"/>
          </p:nvPr>
        </p:nvSpPr>
        <p:spPr>
          <a:xfrm>
            <a:off x="216356" y="6118319"/>
            <a:ext cx="995847" cy="365125"/>
          </a:xfrm>
        </p:spPr>
        <p:txBody>
          <a:bodyPr/>
          <a:lstStyle>
            <a:lvl1pPr>
              <a:defRPr b="1">
                <a:solidFill>
                  <a:schemeClr val="tx1"/>
                </a:solidFill>
              </a:defRPr>
            </a:lvl1pPr>
          </a:lstStyle>
          <a:p>
            <a:fld id="{BF11C3C8-86EA-4F54-BD40-68B7BC78230F}" type="datetime1">
              <a:rPr lang="es-CR" smtClean="0"/>
              <a:t>26/05/2021</a:t>
            </a:fld>
            <a:endParaRPr lang="es-CR" dirty="0"/>
          </a:p>
        </p:txBody>
      </p:sp>
      <p:sp>
        <p:nvSpPr>
          <p:cNvPr id="5" name="Marcador de pie de página 4">
            <a:extLst>
              <a:ext uri="{FF2B5EF4-FFF2-40B4-BE49-F238E27FC236}">
                <a16:creationId xmlns:a16="http://schemas.microsoft.com/office/drawing/2014/main" id="{BEF61B13-B0A6-40E9-B9B7-DAF6BE5D0689}"/>
              </a:ext>
            </a:extLst>
          </p:cNvPr>
          <p:cNvSpPr>
            <a:spLocks noGrp="1"/>
          </p:cNvSpPr>
          <p:nvPr>
            <p:ph type="ftr" sz="quarter" idx="11"/>
          </p:nvPr>
        </p:nvSpPr>
        <p:spPr>
          <a:xfrm>
            <a:off x="7718234" y="6356349"/>
            <a:ext cx="4114800" cy="365125"/>
          </a:xfrm>
        </p:spPr>
        <p:txBody>
          <a:bodyPr/>
          <a:lstStyle/>
          <a:p>
            <a:endParaRPr lang="es-CR" dirty="0"/>
          </a:p>
        </p:txBody>
      </p:sp>
      <p:sp>
        <p:nvSpPr>
          <p:cNvPr id="7" name="Rectángulo 6">
            <a:extLst>
              <a:ext uri="{FF2B5EF4-FFF2-40B4-BE49-F238E27FC236}">
                <a16:creationId xmlns:a16="http://schemas.microsoft.com/office/drawing/2014/main" id="{FF63770B-06B2-4B18-A3BF-D3D80605C2E8}"/>
              </a:ext>
            </a:extLst>
          </p:cNvPr>
          <p:cNvSpPr/>
          <p:nvPr userDrawn="1"/>
        </p:nvSpPr>
        <p:spPr>
          <a:xfrm>
            <a:off x="1" y="0"/>
            <a:ext cx="13220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ángulo 7">
            <a:extLst>
              <a:ext uri="{FF2B5EF4-FFF2-40B4-BE49-F238E27FC236}">
                <a16:creationId xmlns:a16="http://schemas.microsoft.com/office/drawing/2014/main" id="{DE0C74BA-1ED2-40A0-A04B-600CD9D9FDEB}"/>
              </a:ext>
            </a:extLst>
          </p:cNvPr>
          <p:cNvSpPr/>
          <p:nvPr userDrawn="1"/>
        </p:nvSpPr>
        <p:spPr>
          <a:xfrm>
            <a:off x="12059797" y="0"/>
            <a:ext cx="13220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ángulo 8">
            <a:extLst>
              <a:ext uri="{FF2B5EF4-FFF2-40B4-BE49-F238E27FC236}">
                <a16:creationId xmlns:a16="http://schemas.microsoft.com/office/drawing/2014/main" id="{A26B6835-48C5-4D9E-B4C6-0F7E4D114B84}"/>
              </a:ext>
            </a:extLst>
          </p:cNvPr>
          <p:cNvSpPr/>
          <p:nvPr userDrawn="1"/>
        </p:nvSpPr>
        <p:spPr>
          <a:xfrm rot="5400000">
            <a:off x="6027736" y="-6027737"/>
            <a:ext cx="136526" cy="12191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0" name="Rectángulo 9">
            <a:extLst>
              <a:ext uri="{FF2B5EF4-FFF2-40B4-BE49-F238E27FC236}">
                <a16:creationId xmlns:a16="http://schemas.microsoft.com/office/drawing/2014/main" id="{2BDAE800-416C-4FB2-B0C7-B5F036A1D21A}"/>
              </a:ext>
            </a:extLst>
          </p:cNvPr>
          <p:cNvSpPr/>
          <p:nvPr userDrawn="1"/>
        </p:nvSpPr>
        <p:spPr>
          <a:xfrm rot="5400000">
            <a:off x="6027736" y="693738"/>
            <a:ext cx="136526" cy="12191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2" name="Imagen 11">
            <a:extLst>
              <a:ext uri="{FF2B5EF4-FFF2-40B4-BE49-F238E27FC236}">
                <a16:creationId xmlns:a16="http://schemas.microsoft.com/office/drawing/2014/main" id="{A5B47836-8909-461D-834A-B35C9C0CB890}"/>
              </a:ext>
            </a:extLst>
          </p:cNvPr>
          <p:cNvPicPr>
            <a:picLocks noChangeAspect="1"/>
          </p:cNvPicPr>
          <p:nvPr userDrawn="1"/>
        </p:nvPicPr>
        <p:blipFill>
          <a:blip r:embed="rId2"/>
          <a:stretch>
            <a:fillRect/>
          </a:stretch>
        </p:blipFill>
        <p:spPr>
          <a:xfrm>
            <a:off x="216356" y="1769305"/>
            <a:ext cx="1080000" cy="4229999"/>
          </a:xfrm>
          <a:prstGeom prst="rect">
            <a:avLst/>
          </a:prstGeom>
        </p:spPr>
      </p:pic>
      <p:pic>
        <p:nvPicPr>
          <p:cNvPr id="14" name="Imagen 13">
            <a:extLst>
              <a:ext uri="{FF2B5EF4-FFF2-40B4-BE49-F238E27FC236}">
                <a16:creationId xmlns:a16="http://schemas.microsoft.com/office/drawing/2014/main" id="{C1C5F65D-44A7-4BFA-B66B-1CB06AF2179C}"/>
              </a:ext>
            </a:extLst>
          </p:cNvPr>
          <p:cNvPicPr>
            <a:picLocks noChangeAspect="1"/>
          </p:cNvPicPr>
          <p:nvPr userDrawn="1"/>
        </p:nvPicPr>
        <p:blipFill>
          <a:blip r:embed="rId3"/>
          <a:stretch>
            <a:fillRect/>
          </a:stretch>
        </p:blipFill>
        <p:spPr>
          <a:xfrm>
            <a:off x="216356" y="260589"/>
            <a:ext cx="1800000" cy="914195"/>
          </a:xfrm>
          <a:prstGeom prst="rect">
            <a:avLst/>
          </a:prstGeom>
        </p:spPr>
      </p:pic>
      <p:sp>
        <p:nvSpPr>
          <p:cNvPr id="2" name="Marcador de número de diapositiva 1">
            <a:extLst>
              <a:ext uri="{FF2B5EF4-FFF2-40B4-BE49-F238E27FC236}">
                <a16:creationId xmlns:a16="http://schemas.microsoft.com/office/drawing/2014/main" id="{0269BC01-6967-45CE-89D3-D9D32370FDBA}"/>
              </a:ext>
            </a:extLst>
          </p:cNvPr>
          <p:cNvSpPr>
            <a:spLocks noGrp="1"/>
          </p:cNvSpPr>
          <p:nvPr>
            <p:ph type="sldNum" sz="quarter" idx="12"/>
          </p:nvPr>
        </p:nvSpPr>
        <p:spPr/>
        <p:txBody>
          <a:bodyPr/>
          <a:lstStyle/>
          <a:p>
            <a:fld id="{A39F8B36-18E0-4CA7-9BB7-506452FF42A3}" type="slidenum">
              <a:rPr lang="es-CR" smtClean="0"/>
              <a:t>‹Nº›</a:t>
            </a:fld>
            <a:endParaRPr lang="es-CR"/>
          </a:p>
        </p:txBody>
      </p:sp>
    </p:spTree>
    <p:extLst>
      <p:ext uri="{BB962C8B-B14F-4D97-AF65-F5344CB8AC3E}">
        <p14:creationId xmlns:p14="http://schemas.microsoft.com/office/powerpoint/2010/main" val="2198808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9241FE-10FB-499B-B33F-404F216010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FAE07321-6531-4274-8AC8-91662CDAF4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DB7C9113-2D41-493B-BC9D-BEB92EAEED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517DD-B6BE-41F9-9DE7-CAB9DDB361A5}" type="datetime1">
              <a:rPr lang="es-CR" smtClean="0"/>
              <a:t>26/05/2021</a:t>
            </a:fld>
            <a:endParaRPr lang="es-CR"/>
          </a:p>
        </p:txBody>
      </p:sp>
      <p:sp>
        <p:nvSpPr>
          <p:cNvPr id="5" name="Marcador de pie de página 4">
            <a:extLst>
              <a:ext uri="{FF2B5EF4-FFF2-40B4-BE49-F238E27FC236}">
                <a16:creationId xmlns:a16="http://schemas.microsoft.com/office/drawing/2014/main" id="{222CB0F4-7BB1-4727-B274-0AC081B4A6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a:extLst>
              <a:ext uri="{FF2B5EF4-FFF2-40B4-BE49-F238E27FC236}">
                <a16:creationId xmlns:a16="http://schemas.microsoft.com/office/drawing/2014/main" id="{4CAD30BB-6AA9-424D-80AD-CCECB7B5DF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F8B36-18E0-4CA7-9BB7-506452FF42A3}" type="slidenum">
              <a:rPr lang="es-CR" smtClean="0"/>
              <a:t>‹Nº›</a:t>
            </a:fld>
            <a:endParaRPr lang="es-CR"/>
          </a:p>
        </p:txBody>
      </p:sp>
    </p:spTree>
    <p:extLst>
      <p:ext uri="{BB962C8B-B14F-4D97-AF65-F5344CB8AC3E}">
        <p14:creationId xmlns:p14="http://schemas.microsoft.com/office/powerpoint/2010/main" val="673704510"/>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2BF527-6F51-452C-B884-A7CE7099A3F4}"/>
              </a:ext>
            </a:extLst>
          </p:cNvPr>
          <p:cNvSpPr txBox="1"/>
          <p:nvPr/>
        </p:nvSpPr>
        <p:spPr>
          <a:xfrm>
            <a:off x="2692400" y="4238478"/>
            <a:ext cx="7531100" cy="1231106"/>
          </a:xfrm>
          <a:prstGeom prst="rect">
            <a:avLst/>
          </a:prstGeom>
          <a:noFill/>
        </p:spPr>
        <p:txBody>
          <a:bodyPr wrap="square" rtlCol="0">
            <a:spAutoFit/>
          </a:bodyPr>
          <a:lstStyle/>
          <a:p>
            <a:pPr algn="ctr"/>
            <a:r>
              <a:rPr lang="es-ES" sz="2600" dirty="0">
                <a:latin typeface="Arial Black" panose="020B0A04020102020204" pitchFamily="34" charset="0"/>
                <a:cs typeface="Aharoni" panose="020B0604020202020204" pitchFamily="2" charset="-79"/>
              </a:rPr>
              <a:t>PRIMERA CONSULTA MINERA COVID-19 </a:t>
            </a:r>
          </a:p>
          <a:p>
            <a:pPr algn="ctr"/>
            <a:endParaRPr lang="es-ES" sz="2400" dirty="0">
              <a:latin typeface="Arial Black" panose="020B0A04020102020204" pitchFamily="34" charset="0"/>
              <a:cs typeface="Aharoni" panose="020B0604020202020204" pitchFamily="2" charset="-79"/>
            </a:endParaRPr>
          </a:p>
          <a:p>
            <a:pPr algn="ctr"/>
            <a:r>
              <a:rPr lang="es-ES" sz="2400" dirty="0">
                <a:latin typeface="Arial Black" panose="020B0A04020102020204" pitchFamily="34" charset="0"/>
                <a:cs typeface="Aharoni" panose="020B0604020202020204" pitchFamily="2" charset="-79"/>
              </a:rPr>
              <a:t>Fundación SOL</a:t>
            </a:r>
            <a:endParaRPr lang="es-CL" sz="2400" dirty="0">
              <a:latin typeface="Arial Black" panose="020B0A04020102020204" pitchFamily="34" charset="0"/>
              <a:cs typeface="Aharoni" panose="020B0604020202020204" pitchFamily="2" charset="-79"/>
            </a:endParaRPr>
          </a:p>
        </p:txBody>
      </p:sp>
      <p:sp>
        <p:nvSpPr>
          <p:cNvPr id="4" name="CuadroTexto 3">
            <a:extLst>
              <a:ext uri="{FF2B5EF4-FFF2-40B4-BE49-F238E27FC236}">
                <a16:creationId xmlns:a16="http://schemas.microsoft.com/office/drawing/2014/main" id="{125ED765-B83D-4D7B-9FA8-2D0EAA0BC11D}"/>
              </a:ext>
            </a:extLst>
          </p:cNvPr>
          <p:cNvSpPr txBox="1"/>
          <p:nvPr/>
        </p:nvSpPr>
        <p:spPr>
          <a:xfrm>
            <a:off x="9270610" y="5753686"/>
            <a:ext cx="2278188" cy="369332"/>
          </a:xfrm>
          <a:prstGeom prst="rect">
            <a:avLst/>
          </a:prstGeom>
          <a:noFill/>
        </p:spPr>
        <p:txBody>
          <a:bodyPr wrap="none" rtlCol="0">
            <a:spAutoFit/>
          </a:bodyPr>
          <a:lstStyle/>
          <a:p>
            <a:r>
              <a:rPr lang="es-ES" b="1" dirty="0">
                <a:latin typeface="Abadi" panose="020B0604020202020204" pitchFamily="34" charset="0"/>
                <a:cs typeface="Aharoni" panose="02010803020104030203" pitchFamily="2" charset="-79"/>
              </a:rPr>
              <a:t>26 de mayo de 2021</a:t>
            </a:r>
            <a:endParaRPr lang="es-CL" b="1" dirty="0">
              <a:latin typeface="Abadi" panose="020B0604020202020204" pitchFamily="34" charset="0"/>
              <a:cs typeface="Aharoni" panose="02010803020104030203" pitchFamily="2" charset="-79"/>
            </a:endParaRPr>
          </a:p>
        </p:txBody>
      </p:sp>
    </p:spTree>
    <p:extLst>
      <p:ext uri="{BB962C8B-B14F-4D97-AF65-F5344CB8AC3E}">
        <p14:creationId xmlns:p14="http://schemas.microsoft.com/office/powerpoint/2010/main" val="480529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2EDAC3-10F6-4FF6-8133-72641B620D7E}"/>
              </a:ext>
            </a:extLst>
          </p:cNvPr>
          <p:cNvSpPr>
            <a:spLocks noGrp="1"/>
          </p:cNvSpPr>
          <p:nvPr>
            <p:ph type="dt" sz="half" idx="10"/>
          </p:nvPr>
        </p:nvSpPr>
        <p:spPr/>
        <p:txBody>
          <a:bodyPr/>
          <a:lstStyle/>
          <a:p>
            <a:fld id="{545D91C4-258F-4FCE-88C4-D5C95A4CB15C}" type="datetime1">
              <a:rPr lang="es-CR" smtClean="0"/>
              <a:t>26/05/2021</a:t>
            </a:fld>
            <a:endParaRPr lang="es-CR" dirty="0"/>
          </a:p>
        </p:txBody>
      </p:sp>
      <p:pic>
        <p:nvPicPr>
          <p:cNvPr id="3" name="Imagen 2">
            <a:extLst>
              <a:ext uri="{FF2B5EF4-FFF2-40B4-BE49-F238E27FC236}">
                <a16:creationId xmlns:a16="http://schemas.microsoft.com/office/drawing/2014/main" id="{4E089C06-DCB2-4215-8407-F8BECC7DCEE8}"/>
              </a:ext>
            </a:extLst>
          </p:cNvPr>
          <p:cNvPicPr/>
          <p:nvPr/>
        </p:nvPicPr>
        <p:blipFill>
          <a:blip r:embed="rId2"/>
          <a:stretch>
            <a:fillRect/>
          </a:stretch>
        </p:blipFill>
        <p:spPr>
          <a:xfrm>
            <a:off x="6460673" y="257174"/>
            <a:ext cx="4991100" cy="6343650"/>
          </a:xfrm>
          <a:prstGeom prst="rect">
            <a:avLst/>
          </a:prstGeom>
        </p:spPr>
      </p:pic>
      <p:sp>
        <p:nvSpPr>
          <p:cNvPr id="5" name="CuadroTexto 4">
            <a:extLst>
              <a:ext uri="{FF2B5EF4-FFF2-40B4-BE49-F238E27FC236}">
                <a16:creationId xmlns:a16="http://schemas.microsoft.com/office/drawing/2014/main" id="{0DE119B2-AFCF-4FBB-BCA1-5364D0582032}"/>
              </a:ext>
            </a:extLst>
          </p:cNvPr>
          <p:cNvSpPr txBox="1"/>
          <p:nvPr/>
        </p:nvSpPr>
        <p:spPr>
          <a:xfrm>
            <a:off x="1754372" y="2261367"/>
            <a:ext cx="4484957" cy="3293209"/>
          </a:xfrm>
          <a:prstGeom prst="rect">
            <a:avLst/>
          </a:prstGeom>
          <a:noFill/>
        </p:spPr>
        <p:txBody>
          <a:bodyPr wrap="square" rtlCol="0">
            <a:spAutoFit/>
          </a:bodyPr>
          <a:lstStyle/>
          <a:p>
            <a:pPr algn="just">
              <a:spcBef>
                <a:spcPts val="600"/>
              </a:spcBef>
            </a:pPr>
            <a:r>
              <a:rPr lang="es-CR" dirty="0"/>
              <a:t>El porcentaje de dirigentes que reprueban las gestiones y protocolos de las empresas fue menor al 5 % prácticamente en todas las preguntas.</a:t>
            </a:r>
          </a:p>
          <a:p>
            <a:pPr algn="just">
              <a:spcBef>
                <a:spcPts val="600"/>
              </a:spcBef>
            </a:pPr>
            <a:r>
              <a:rPr lang="es-CR" dirty="0"/>
              <a:t>Los ámbitos peor evaluados dicen relación con la calidad del transporte a instalaciones médicas u hospitales cuando es necesario (4,8) y a los programas de salud mental entregados por la empresa, que son calificados con un 4,9. </a:t>
            </a:r>
          </a:p>
          <a:p>
            <a:pPr algn="just">
              <a:spcBef>
                <a:spcPts val="600"/>
              </a:spcBef>
            </a:pPr>
            <a:endParaRPr lang="es-CR" dirty="0"/>
          </a:p>
        </p:txBody>
      </p:sp>
      <p:sp>
        <p:nvSpPr>
          <p:cNvPr id="6" name="CuadroTexto 5">
            <a:extLst>
              <a:ext uri="{FF2B5EF4-FFF2-40B4-BE49-F238E27FC236}">
                <a16:creationId xmlns:a16="http://schemas.microsoft.com/office/drawing/2014/main" id="{23F41A60-2140-4492-A8D3-88603B467995}"/>
              </a:ext>
            </a:extLst>
          </p:cNvPr>
          <p:cNvSpPr txBox="1"/>
          <p:nvPr/>
        </p:nvSpPr>
        <p:spPr>
          <a:xfrm>
            <a:off x="1626783" y="1471921"/>
            <a:ext cx="4612546"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EVALUACION DIMENSIONES CLAVE</a:t>
            </a:r>
          </a:p>
        </p:txBody>
      </p:sp>
    </p:spTree>
    <p:extLst>
      <p:ext uri="{BB962C8B-B14F-4D97-AF65-F5344CB8AC3E}">
        <p14:creationId xmlns:p14="http://schemas.microsoft.com/office/powerpoint/2010/main" val="266008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7E9A0A8-9D43-4AAF-936F-84B83B2B0FB9}"/>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4B918DCB-FA25-4CA2-867A-5C4588408D9B}"/>
              </a:ext>
            </a:extLst>
          </p:cNvPr>
          <p:cNvSpPr txBox="1"/>
          <p:nvPr/>
        </p:nvSpPr>
        <p:spPr>
          <a:xfrm>
            <a:off x="1934683" y="1317616"/>
            <a:ext cx="8814390" cy="861774"/>
          </a:xfrm>
          <a:prstGeom prst="rect">
            <a:avLst/>
          </a:prstGeom>
          <a:noFill/>
        </p:spPr>
        <p:txBody>
          <a:bodyPr wrap="square" rtlCol="0">
            <a:spAutoFit/>
          </a:bodyPr>
          <a:lstStyle>
            <a:defPPr>
              <a:defRPr lang="es-CR"/>
            </a:defPPr>
            <a:lvl1pPr algn="ctr">
              <a:defRPr sz="2000" b="1">
                <a:solidFill>
                  <a:schemeClr val="accent5">
                    <a:lumMod val="50000"/>
                  </a:schemeClr>
                </a:solidFill>
                <a:effectLst>
                  <a:outerShdw blurRad="38100" dist="38100" dir="2700000" algn="tl">
                    <a:srgbClr val="000000">
                      <a:alpha val="43137"/>
                    </a:srgbClr>
                  </a:outerShdw>
                </a:effectLst>
                <a:latin typeface="Arial Black" panose="020B0A04020102020204" pitchFamily="34" charset="0"/>
                <a:ea typeface="Calibri" panose="020F0502020204030204" pitchFamily="34" charset="0"/>
                <a:cs typeface="Times New Roman" panose="02020603050405020304" pitchFamily="18" charset="0"/>
              </a:defRPr>
            </a:lvl1pPr>
          </a:lstStyle>
          <a:p>
            <a:pPr>
              <a:spcBef>
                <a:spcPts val="1200"/>
              </a:spcBef>
            </a:pPr>
            <a:r>
              <a:rPr lang="es-CR" dirty="0"/>
              <a:t>MODIFICACION DE JORNADA Y TELETRABAJO</a:t>
            </a:r>
          </a:p>
          <a:p>
            <a:pPr>
              <a:spcBef>
                <a:spcPts val="1200"/>
              </a:spcBef>
            </a:pPr>
            <a:r>
              <a:rPr lang="es-CR" dirty="0"/>
              <a:t>GÉNERO</a:t>
            </a:r>
          </a:p>
        </p:txBody>
      </p:sp>
      <p:sp>
        <p:nvSpPr>
          <p:cNvPr id="4" name="CuadroTexto 3">
            <a:extLst>
              <a:ext uri="{FF2B5EF4-FFF2-40B4-BE49-F238E27FC236}">
                <a16:creationId xmlns:a16="http://schemas.microsoft.com/office/drawing/2014/main" id="{9177AE54-B70F-4D1D-AE55-7CE39783234E}"/>
              </a:ext>
            </a:extLst>
          </p:cNvPr>
          <p:cNvSpPr txBox="1"/>
          <p:nvPr/>
        </p:nvSpPr>
        <p:spPr>
          <a:xfrm>
            <a:off x="1934682" y="2673621"/>
            <a:ext cx="10040961" cy="4031873"/>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MODIFICACION DE JORNADA</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CAMBIOS EN LAS JORNADAS Y/O TURNOS DURANTE LA PANDEMIA POR COVID-19</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PRESENCIA DE TELETRABAJO PRE Y POST PANDEMIA</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INTENSIDAD DE LA CARGA LABORAL Y RIESGO COMO CAUSAL DE DESPIDO</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GÉNERO</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p:txBody>
      </p:sp>
    </p:spTree>
    <p:extLst>
      <p:ext uri="{BB962C8B-B14F-4D97-AF65-F5344CB8AC3E}">
        <p14:creationId xmlns:p14="http://schemas.microsoft.com/office/powerpoint/2010/main" val="3364635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3179D8B-19D9-49F4-888F-8B56F1F04651}"/>
              </a:ext>
            </a:extLst>
          </p:cNvPr>
          <p:cNvSpPr txBox="1"/>
          <p:nvPr/>
        </p:nvSpPr>
        <p:spPr>
          <a:xfrm>
            <a:off x="2226733" y="521086"/>
            <a:ext cx="9748911" cy="5869812"/>
          </a:xfrm>
          <a:prstGeom prst="rect">
            <a:avLst/>
          </a:prstGeom>
          <a:noFill/>
        </p:spPr>
        <p:txBody>
          <a:bodyPr wrap="square" rtlCol="0">
            <a:spAutoFit/>
          </a:bodyPr>
          <a:lstStyle/>
          <a:p>
            <a:pPr marL="285750" indent="-285750" algn="just">
              <a:buFont typeface="Arial" panose="020B0604020202020204" pitchFamily="34" charset="0"/>
              <a:buChar char="•"/>
            </a:pPr>
            <a:r>
              <a:rPr lang="es-CR" sz="1800" dirty="0">
                <a:solidFill>
                  <a:schemeClr val="accent5">
                    <a:lumMod val="50000"/>
                  </a:schemeClr>
                </a:solidFill>
                <a:latin typeface="Arial Black" panose="020B0A04020102020204" pitchFamily="34" charset="0"/>
              </a:rPr>
              <a:t>MODIFICACION DE JORNADA</a:t>
            </a:r>
          </a:p>
          <a:p>
            <a:pPr algn="just"/>
            <a:endParaRPr lang="es-ES" dirty="0"/>
          </a:p>
          <a:p>
            <a:pPr marL="285750" indent="-285750" algn="just">
              <a:lnSpc>
                <a:spcPct val="105000"/>
              </a:lnSpc>
              <a:buFont typeface="Arial" panose="020B0604020202020204" pitchFamily="34" charset="0"/>
              <a:buChar char="•"/>
            </a:pPr>
            <a:r>
              <a:rPr lang="es-ES" dirty="0"/>
              <a:t>Impacto del teletrabajo y los cambios de jornadas sobre las condiciones laborales. </a:t>
            </a:r>
          </a:p>
          <a:p>
            <a:pPr marL="285750" indent="-285750" algn="just">
              <a:lnSpc>
                <a:spcPct val="105000"/>
              </a:lnSpc>
              <a:buFont typeface="Arial" panose="020B0604020202020204" pitchFamily="34" charset="0"/>
              <a:buChar char="•"/>
            </a:pPr>
            <a:r>
              <a:rPr lang="es-ES" dirty="0"/>
              <a:t>Aspectos relacionados con el control de la pandemia.</a:t>
            </a:r>
          </a:p>
          <a:p>
            <a:pPr marL="285750" indent="-285750" algn="just">
              <a:lnSpc>
                <a:spcPct val="105000"/>
              </a:lnSpc>
              <a:buFont typeface="Arial" panose="020B0604020202020204" pitchFamily="34" charset="0"/>
              <a:buChar char="•"/>
            </a:pPr>
            <a:r>
              <a:rPr lang="es-ES" dirty="0"/>
              <a:t>Está orientado a evaluar impactos de la intensificación del trabajo y adaptación de las jornadas.</a:t>
            </a:r>
          </a:p>
          <a:p>
            <a:pPr marL="285750" indent="-285750" algn="just">
              <a:lnSpc>
                <a:spcPct val="105000"/>
              </a:lnSpc>
              <a:buFont typeface="Arial" panose="020B0604020202020204" pitchFamily="34" charset="0"/>
              <a:buChar char="•"/>
            </a:pPr>
            <a:endParaRPr lang="es-ES" dirty="0"/>
          </a:p>
          <a:p>
            <a:pPr algn="just">
              <a:lnSpc>
                <a:spcPct val="105000"/>
              </a:lnSpc>
            </a:pPr>
            <a:r>
              <a:rPr lang="es-ES" b="1" dirty="0"/>
              <a:t>Encuesta</a:t>
            </a:r>
          </a:p>
          <a:p>
            <a:pPr marL="285750" indent="-285750" algn="just">
              <a:lnSpc>
                <a:spcPct val="105000"/>
              </a:lnSpc>
              <a:buFont typeface="Wingdings" panose="05000000000000000000" pitchFamily="2" charset="2"/>
              <a:buChar char="ü"/>
            </a:pPr>
            <a:r>
              <a:rPr lang="es-ES" dirty="0"/>
              <a:t>Con respecto a los procedimientos adoptados por las empresas en casos de contacto estrecho y de contagio directo:</a:t>
            </a:r>
          </a:p>
          <a:p>
            <a:pPr marL="539750" lvl="1" indent="-269875" algn="just">
              <a:lnSpc>
                <a:spcPct val="105000"/>
              </a:lnSpc>
              <a:buFont typeface="Wingdings" panose="05000000000000000000" pitchFamily="2" charset="2"/>
              <a:buChar char="§"/>
            </a:pPr>
            <a:r>
              <a:rPr lang="es-ES" dirty="0"/>
              <a:t>42% otorga un permiso con goce de remuneración.</a:t>
            </a:r>
          </a:p>
          <a:p>
            <a:pPr marL="269875" lvl="1" algn="just">
              <a:lnSpc>
                <a:spcPct val="105000"/>
              </a:lnSpc>
            </a:pPr>
            <a:endParaRPr lang="es-ES" dirty="0"/>
          </a:p>
          <a:p>
            <a:pPr marL="539750" lvl="1" indent="-269875" algn="just">
              <a:lnSpc>
                <a:spcPct val="105000"/>
              </a:lnSpc>
              <a:buFont typeface="Wingdings" panose="05000000000000000000" pitchFamily="2" charset="2"/>
              <a:buChar char="§"/>
            </a:pPr>
            <a:r>
              <a:rPr lang="es-ES" dirty="0"/>
              <a:t>20% se le extiende una licencia por enfermedad común. </a:t>
            </a:r>
          </a:p>
          <a:p>
            <a:pPr marL="269875" lvl="1" algn="just">
              <a:lnSpc>
                <a:spcPct val="105000"/>
              </a:lnSpc>
            </a:pPr>
            <a:endParaRPr lang="es-ES" dirty="0"/>
          </a:p>
          <a:p>
            <a:pPr marL="539750" lvl="1" indent="-269875" algn="just">
              <a:lnSpc>
                <a:spcPct val="105000"/>
              </a:lnSpc>
              <a:buFont typeface="Wingdings" panose="05000000000000000000" pitchFamily="2" charset="2"/>
              <a:buChar char="§"/>
            </a:pPr>
            <a:r>
              <a:rPr lang="es-ES" dirty="0"/>
              <a:t>18% de los dirigentes señala que no conoce el protocolo adoptado. </a:t>
            </a:r>
          </a:p>
          <a:p>
            <a:pPr marL="269875" lvl="1" algn="just">
              <a:lnSpc>
                <a:spcPct val="105000"/>
              </a:lnSpc>
            </a:pPr>
            <a:endParaRPr lang="es-ES" dirty="0"/>
          </a:p>
          <a:p>
            <a:pPr marL="539750" lvl="1" indent="-269875" algn="just">
              <a:lnSpc>
                <a:spcPct val="105000"/>
              </a:lnSpc>
              <a:buFont typeface="Wingdings" panose="05000000000000000000" pitchFamily="2" charset="2"/>
              <a:buChar char="§"/>
            </a:pPr>
            <a:r>
              <a:rPr lang="es-ES" dirty="0"/>
              <a:t>El 7% de los dirigentes apunta a una combinación de estas alternativas. </a:t>
            </a:r>
          </a:p>
          <a:p>
            <a:pPr marL="269875" lvl="1" algn="just">
              <a:lnSpc>
                <a:spcPct val="105000"/>
              </a:lnSpc>
            </a:pPr>
            <a:endParaRPr lang="es-ES" dirty="0"/>
          </a:p>
          <a:p>
            <a:pPr marL="539750" lvl="1" indent="-269875" algn="just">
              <a:lnSpc>
                <a:spcPct val="105000"/>
              </a:lnSpc>
              <a:buFont typeface="Wingdings" panose="05000000000000000000" pitchFamily="2" charset="2"/>
              <a:buChar char="§"/>
            </a:pPr>
            <a:r>
              <a:rPr lang="es-ES" dirty="0"/>
              <a:t>Con respecto al Covid-19 positivo, un 32% de los dirigentes señala que se extiende una licencia por enfermedad. Sin embargo, un 27% se otorga un permiso con goce de remuneraciones con  lo que puede generar otros impactos. </a:t>
            </a:r>
          </a:p>
        </p:txBody>
      </p:sp>
      <p:sp>
        <p:nvSpPr>
          <p:cNvPr id="2" name="Marcador de fecha 1">
            <a:extLst>
              <a:ext uri="{FF2B5EF4-FFF2-40B4-BE49-F238E27FC236}">
                <a16:creationId xmlns:a16="http://schemas.microsoft.com/office/drawing/2014/main" id="{5089B7E8-3BC3-40D5-9B29-4268D534C306}"/>
              </a:ext>
            </a:extLst>
          </p:cNvPr>
          <p:cNvSpPr>
            <a:spLocks noGrp="1"/>
          </p:cNvSpPr>
          <p:nvPr>
            <p:ph type="dt" sz="half" idx="10"/>
          </p:nvPr>
        </p:nvSpPr>
        <p:spPr/>
        <p:txBody>
          <a:bodyPr/>
          <a:lstStyle/>
          <a:p>
            <a:fld id="{DC547792-C8A8-449F-86DA-240EFD2494B4}" type="datetime1">
              <a:rPr lang="es-CR" smtClean="0"/>
              <a:t>26/05/2021</a:t>
            </a:fld>
            <a:endParaRPr lang="es-CR" dirty="0"/>
          </a:p>
        </p:txBody>
      </p:sp>
    </p:spTree>
    <p:extLst>
      <p:ext uri="{BB962C8B-B14F-4D97-AF65-F5344CB8AC3E}">
        <p14:creationId xmlns:p14="http://schemas.microsoft.com/office/powerpoint/2010/main" val="1157099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43CE01F-8120-406A-BA71-FE161AAE0DC0}"/>
              </a:ext>
            </a:extLst>
          </p:cNvPr>
          <p:cNvSpPr txBox="1"/>
          <p:nvPr/>
        </p:nvSpPr>
        <p:spPr>
          <a:xfrm>
            <a:off x="1661680" y="1029904"/>
            <a:ext cx="10313964" cy="5867760"/>
          </a:xfrm>
          <a:prstGeom prst="rect">
            <a:avLst/>
          </a:prstGeom>
          <a:noFill/>
        </p:spPr>
        <p:txBody>
          <a:bodyPr wrap="square" rtlCol="0">
            <a:spAutoFit/>
          </a:bodyPr>
          <a:lstStyle/>
          <a:p>
            <a:pPr algn="just"/>
            <a:endParaRPr lang="es-ES" dirty="0"/>
          </a:p>
          <a:p>
            <a:pPr algn="just"/>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marL="285750" indent="-285750" algn="just">
              <a:lnSpc>
                <a:spcPct val="105000"/>
              </a:lnSpc>
              <a:buFont typeface="Wingdings" panose="05000000000000000000" pitchFamily="2" charset="2"/>
              <a:buChar char="ü"/>
            </a:pPr>
            <a:r>
              <a:rPr lang="es-ES" dirty="0"/>
              <a:t>En el caso de los cambios permanentes, un 48 % señala que estos se han realizado de forma unilateral por parte de la empresa sin el acuerdo del sindicato.</a:t>
            </a:r>
          </a:p>
          <a:p>
            <a:pPr marL="285750" indent="-285750" algn="just">
              <a:lnSpc>
                <a:spcPct val="105000"/>
              </a:lnSpc>
              <a:buFont typeface="Wingdings" panose="05000000000000000000" pitchFamily="2" charset="2"/>
              <a:buChar char="ü"/>
            </a:pPr>
            <a:endParaRPr lang="es-ES" dirty="0"/>
          </a:p>
          <a:p>
            <a:pPr marL="285750" indent="-285750" algn="just">
              <a:lnSpc>
                <a:spcPct val="105000"/>
              </a:lnSpc>
              <a:buFont typeface="Wingdings" panose="05000000000000000000" pitchFamily="2" charset="2"/>
              <a:buChar char="ü"/>
            </a:pPr>
            <a:r>
              <a:rPr lang="es-ES" dirty="0"/>
              <a:t>Cambios temporales, 	33 % ha sido impuesto de forma unilateral por parte de la empresa. </a:t>
            </a:r>
          </a:p>
          <a:p>
            <a:pPr algn="just">
              <a:lnSpc>
                <a:spcPct val="105000"/>
              </a:lnSpc>
            </a:pPr>
            <a:r>
              <a:rPr lang="es-ES" dirty="0"/>
              <a:t>			32% se ha logrado mediante un acuerdo temporal sindicato-empresa (DT).</a:t>
            </a:r>
          </a:p>
          <a:p>
            <a:pPr algn="just">
              <a:lnSpc>
                <a:spcPct val="105000"/>
              </a:lnSpc>
            </a:pPr>
            <a:r>
              <a:rPr lang="es-ES" dirty="0"/>
              <a:t>			34% se ha realizado solo por acuerdo entre el sindicato y la empresa.</a:t>
            </a:r>
          </a:p>
          <a:p>
            <a:pPr marL="285750" indent="-285750" algn="just">
              <a:lnSpc>
                <a:spcPct val="105000"/>
              </a:lnSpc>
              <a:buFont typeface="Wingdings" panose="05000000000000000000" pitchFamily="2" charset="2"/>
              <a:buChar char="ü"/>
            </a:pPr>
            <a:endParaRPr lang="es-ES" dirty="0"/>
          </a:p>
          <a:p>
            <a:pPr algn="just"/>
            <a:endParaRPr lang="es-ES" dirty="0"/>
          </a:p>
        </p:txBody>
      </p:sp>
      <p:pic>
        <p:nvPicPr>
          <p:cNvPr id="4" name="Imagen 3">
            <a:extLst>
              <a:ext uri="{FF2B5EF4-FFF2-40B4-BE49-F238E27FC236}">
                <a16:creationId xmlns:a16="http://schemas.microsoft.com/office/drawing/2014/main" id="{0AC0560F-F8DE-418F-B2E4-8D4A5D2B3F71}"/>
              </a:ext>
            </a:extLst>
          </p:cNvPr>
          <p:cNvPicPr>
            <a:picLocks noChangeAspect="1"/>
          </p:cNvPicPr>
          <p:nvPr/>
        </p:nvPicPr>
        <p:blipFill>
          <a:blip r:embed="rId2"/>
          <a:stretch>
            <a:fillRect/>
          </a:stretch>
        </p:blipFill>
        <p:spPr>
          <a:xfrm>
            <a:off x="3921551" y="1243079"/>
            <a:ext cx="6446340" cy="2798802"/>
          </a:xfrm>
          <a:prstGeom prst="rect">
            <a:avLst/>
          </a:prstGeom>
        </p:spPr>
      </p:pic>
      <p:sp>
        <p:nvSpPr>
          <p:cNvPr id="5" name="CuadroTexto 4">
            <a:extLst>
              <a:ext uri="{FF2B5EF4-FFF2-40B4-BE49-F238E27FC236}">
                <a16:creationId xmlns:a16="http://schemas.microsoft.com/office/drawing/2014/main" id="{CC026221-C6F5-4571-8115-552FAD455084}"/>
              </a:ext>
            </a:extLst>
          </p:cNvPr>
          <p:cNvSpPr txBox="1"/>
          <p:nvPr/>
        </p:nvSpPr>
        <p:spPr>
          <a:xfrm>
            <a:off x="2068643" y="428606"/>
            <a:ext cx="14735331" cy="1015663"/>
          </a:xfrm>
          <a:prstGeom prst="rect">
            <a:avLst/>
          </a:prstGeom>
          <a:noFill/>
        </p:spPr>
        <p:txBody>
          <a:bodyPr wrap="square" rtlCol="0">
            <a:spAutoFit/>
          </a:bodyPr>
          <a:lstStyle/>
          <a:p>
            <a:pPr marL="342900" indent="-342900">
              <a:buFont typeface="Arial" panose="020B0604020202020204" pitchFamily="34" charset="0"/>
              <a:buChar char="•"/>
            </a:pPr>
            <a:r>
              <a:rPr lang="es-CR" sz="2000" dirty="0">
                <a:solidFill>
                  <a:schemeClr val="accent5">
                    <a:lumMod val="50000"/>
                  </a:schemeClr>
                </a:solidFill>
                <a:latin typeface="Arial Black" panose="020B0A04020102020204" pitchFamily="34" charset="0"/>
              </a:rPr>
              <a:t>CAMBIOS EN LAS JORNADAS Y/O TURNOS DURANTE LA PANDEMIA </a:t>
            </a:r>
          </a:p>
          <a:p>
            <a:r>
              <a:rPr lang="es-CR" sz="2000" dirty="0">
                <a:solidFill>
                  <a:schemeClr val="accent5">
                    <a:lumMod val="50000"/>
                  </a:schemeClr>
                </a:solidFill>
                <a:latin typeface="Arial Black" panose="020B0A04020102020204" pitchFamily="34" charset="0"/>
              </a:rPr>
              <a:t>    POR COVID-19</a:t>
            </a:r>
          </a:p>
          <a:p>
            <a:r>
              <a:rPr lang="es-ES" sz="2000" b="1" i="0" u="none" strike="noStrike" baseline="0" dirty="0">
                <a:latin typeface="Calibri" panose="020F0502020204030204" pitchFamily="34" charset="0"/>
                <a:cs typeface="Calibri" panose="020F0502020204030204" pitchFamily="34" charset="0"/>
              </a:rPr>
              <a:t> </a:t>
            </a:r>
            <a:endParaRPr lang="es-CL" sz="2000" b="1" dirty="0">
              <a:latin typeface="Calibri" panose="020F0502020204030204" pitchFamily="34" charset="0"/>
              <a:cs typeface="Calibri" panose="020F0502020204030204" pitchFamily="34" charset="0"/>
            </a:endParaRPr>
          </a:p>
        </p:txBody>
      </p:sp>
      <p:sp>
        <p:nvSpPr>
          <p:cNvPr id="2" name="Marcador de fecha 1">
            <a:extLst>
              <a:ext uri="{FF2B5EF4-FFF2-40B4-BE49-F238E27FC236}">
                <a16:creationId xmlns:a16="http://schemas.microsoft.com/office/drawing/2014/main" id="{9B7E7EFF-A87D-49D1-86C4-74F52298A34E}"/>
              </a:ext>
            </a:extLst>
          </p:cNvPr>
          <p:cNvSpPr>
            <a:spLocks noGrp="1"/>
          </p:cNvSpPr>
          <p:nvPr>
            <p:ph type="dt" sz="half" idx="10"/>
          </p:nvPr>
        </p:nvSpPr>
        <p:spPr/>
        <p:txBody>
          <a:bodyPr/>
          <a:lstStyle/>
          <a:p>
            <a:fld id="{AE8B4571-BB2A-46A7-A17E-E5292AC57E47}" type="datetime1">
              <a:rPr lang="es-CR" smtClean="0"/>
              <a:t>26/05/2021</a:t>
            </a:fld>
            <a:endParaRPr lang="es-CR" dirty="0"/>
          </a:p>
        </p:txBody>
      </p:sp>
    </p:spTree>
    <p:extLst>
      <p:ext uri="{BB962C8B-B14F-4D97-AF65-F5344CB8AC3E}">
        <p14:creationId xmlns:p14="http://schemas.microsoft.com/office/powerpoint/2010/main" val="930579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D4D4B25F-FFBC-4029-9E5D-5BBBB88B0100}"/>
              </a:ext>
            </a:extLst>
          </p:cNvPr>
          <p:cNvSpPr txBox="1"/>
          <p:nvPr/>
        </p:nvSpPr>
        <p:spPr>
          <a:xfrm>
            <a:off x="2499361" y="663026"/>
            <a:ext cx="9875521" cy="3513269"/>
          </a:xfrm>
          <a:prstGeom prst="rect">
            <a:avLst/>
          </a:prstGeom>
          <a:noFill/>
        </p:spPr>
        <p:txBody>
          <a:bodyPr wrap="square" rtlCol="0">
            <a:spAutoFit/>
          </a:bodyPr>
          <a:lstStyle/>
          <a:p>
            <a:pPr marL="285750" indent="-285750" algn="just">
              <a:buFont typeface="Arial" panose="020B0604020202020204" pitchFamily="34" charset="0"/>
              <a:buChar char="•"/>
            </a:pPr>
            <a:r>
              <a:rPr lang="es-CR" dirty="0">
                <a:solidFill>
                  <a:schemeClr val="accent5">
                    <a:lumMod val="50000"/>
                  </a:schemeClr>
                </a:solidFill>
                <a:latin typeface="Arial Black" panose="020B0A04020102020204" pitchFamily="34" charset="0"/>
              </a:rPr>
              <a:t>PRESENCIA DE TELETRABAJO PRE Y POST PANDEMIA</a:t>
            </a:r>
            <a:endParaRPr lang="es-CR" sz="1800" dirty="0">
              <a:solidFill>
                <a:schemeClr val="accent5">
                  <a:lumMod val="50000"/>
                </a:schemeClr>
              </a:solidFill>
              <a:latin typeface="Arial Black" panose="020B0A04020102020204" pitchFamily="34" charset="0"/>
            </a:endParaRPr>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lnSpc>
                <a:spcPct val="105000"/>
              </a:lnSpc>
            </a:pPr>
            <a:endParaRPr lang="es-ES" dirty="0"/>
          </a:p>
          <a:p>
            <a:pPr algn="just"/>
            <a:endParaRPr lang="es-ES" dirty="0"/>
          </a:p>
          <a:p>
            <a:pPr algn="just"/>
            <a:endParaRPr lang="es-ES" dirty="0"/>
          </a:p>
          <a:p>
            <a:pPr algn="just"/>
            <a:endParaRPr lang="es-ES" dirty="0"/>
          </a:p>
          <a:p>
            <a:pPr algn="just"/>
            <a:endParaRPr lang="es-ES" dirty="0"/>
          </a:p>
        </p:txBody>
      </p:sp>
      <p:pic>
        <p:nvPicPr>
          <p:cNvPr id="7" name="Imagen 6">
            <a:extLst>
              <a:ext uri="{FF2B5EF4-FFF2-40B4-BE49-F238E27FC236}">
                <a16:creationId xmlns:a16="http://schemas.microsoft.com/office/drawing/2014/main" id="{2B87D28E-0395-465B-8932-1E7409470A2C}"/>
              </a:ext>
            </a:extLst>
          </p:cNvPr>
          <p:cNvPicPr>
            <a:picLocks noChangeAspect="1"/>
          </p:cNvPicPr>
          <p:nvPr/>
        </p:nvPicPr>
        <p:blipFill>
          <a:blip r:embed="rId2"/>
          <a:stretch>
            <a:fillRect/>
          </a:stretch>
        </p:blipFill>
        <p:spPr>
          <a:xfrm>
            <a:off x="2499361" y="1827698"/>
            <a:ext cx="9097108" cy="3741346"/>
          </a:xfrm>
          <a:prstGeom prst="rect">
            <a:avLst/>
          </a:prstGeom>
        </p:spPr>
      </p:pic>
      <p:sp>
        <p:nvSpPr>
          <p:cNvPr id="2" name="Marcador de fecha 1">
            <a:extLst>
              <a:ext uri="{FF2B5EF4-FFF2-40B4-BE49-F238E27FC236}">
                <a16:creationId xmlns:a16="http://schemas.microsoft.com/office/drawing/2014/main" id="{3A1C4693-6C37-47EF-B013-EF9C78795FA7}"/>
              </a:ext>
            </a:extLst>
          </p:cNvPr>
          <p:cNvSpPr>
            <a:spLocks noGrp="1"/>
          </p:cNvSpPr>
          <p:nvPr>
            <p:ph type="dt" sz="half" idx="10"/>
          </p:nvPr>
        </p:nvSpPr>
        <p:spPr/>
        <p:txBody>
          <a:bodyPr/>
          <a:lstStyle/>
          <a:p>
            <a:fld id="{05F52B2B-6CE6-481B-8B13-2C5592A59927}" type="datetime1">
              <a:rPr lang="es-CR" smtClean="0"/>
              <a:t>26/05/2021</a:t>
            </a:fld>
            <a:endParaRPr lang="es-CR" dirty="0"/>
          </a:p>
        </p:txBody>
      </p:sp>
    </p:spTree>
    <p:extLst>
      <p:ext uri="{BB962C8B-B14F-4D97-AF65-F5344CB8AC3E}">
        <p14:creationId xmlns:p14="http://schemas.microsoft.com/office/powerpoint/2010/main" val="792234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67C2B21-FCF5-4505-980F-5E67C6D78504}"/>
              </a:ext>
            </a:extLst>
          </p:cNvPr>
          <p:cNvSpPr txBox="1"/>
          <p:nvPr/>
        </p:nvSpPr>
        <p:spPr>
          <a:xfrm>
            <a:off x="1957103" y="612813"/>
            <a:ext cx="9777047" cy="6137834"/>
          </a:xfrm>
          <a:prstGeom prst="rect">
            <a:avLst/>
          </a:prstGeom>
          <a:noFill/>
        </p:spPr>
        <p:txBody>
          <a:bodyPr wrap="square" rtlCol="0">
            <a:spAutoFit/>
          </a:bodyPr>
          <a:lstStyle/>
          <a:p>
            <a:pPr algn="just">
              <a:lnSpc>
                <a:spcPct val="105000"/>
              </a:lnSpc>
            </a:pPr>
            <a:r>
              <a:rPr lang="es-ES" dirty="0"/>
              <a:t>Sobre los dirigentes :</a:t>
            </a:r>
          </a:p>
          <a:p>
            <a:pPr marL="555625" indent="-285750" algn="just">
              <a:lnSpc>
                <a:spcPct val="105000"/>
              </a:lnSpc>
              <a:buFont typeface="Wingdings" panose="05000000000000000000" pitchFamily="2" charset="2"/>
              <a:buChar char="§"/>
            </a:pPr>
            <a:r>
              <a:rPr lang="es-ES" dirty="0"/>
              <a:t>El 31 % señala que no han sido considerados en la implementación del teletrabajo y un 40 % solo se ha recibido información.</a:t>
            </a:r>
          </a:p>
          <a:p>
            <a:pPr marL="285750" indent="-285750" algn="just">
              <a:lnSpc>
                <a:spcPct val="105000"/>
              </a:lnSpc>
              <a:buFont typeface="Wingdings" panose="05000000000000000000" pitchFamily="2" charset="2"/>
              <a:buChar char="ü"/>
            </a:pPr>
            <a:endParaRPr lang="es-ES" sz="1100" dirty="0"/>
          </a:p>
          <a:p>
            <a:pPr marL="449263" indent="-179388" algn="just">
              <a:lnSpc>
                <a:spcPct val="105000"/>
              </a:lnSpc>
              <a:buFont typeface="Wingdings" panose="05000000000000000000" pitchFamily="2" charset="2"/>
              <a:buChar char="§"/>
            </a:pPr>
            <a:r>
              <a:rPr lang="es-ES" dirty="0"/>
              <a:t>Un 51 % señala que actualmente hay modalidades de teletrabajo vigentes, mientras el 39 % señala lo contrario.</a:t>
            </a:r>
          </a:p>
          <a:p>
            <a:pPr marL="449263" indent="-179388" algn="just">
              <a:lnSpc>
                <a:spcPct val="105000"/>
              </a:lnSpc>
              <a:buFont typeface="Wingdings" panose="05000000000000000000" pitchFamily="2" charset="2"/>
              <a:buChar char="§"/>
            </a:pPr>
            <a:endParaRPr lang="es-ES" sz="1100" dirty="0"/>
          </a:p>
          <a:p>
            <a:pPr marL="449263" indent="-179388" algn="just">
              <a:lnSpc>
                <a:spcPct val="105000"/>
              </a:lnSpc>
              <a:buFont typeface="Wingdings" panose="05000000000000000000" pitchFamily="2" charset="2"/>
              <a:buChar char="§"/>
            </a:pPr>
            <a:r>
              <a:rPr lang="es-ES" dirty="0"/>
              <a:t>El 65 % señala que el teletrabajo se ha realizado mediante los contratos individuales. En cuanto a los contratos colectivos, 21 % , manifiesta que se ha incorporado a los anexos del contrato colectivo. Sólo en un 6 % se incluye en una cláusula del contrato.</a:t>
            </a:r>
          </a:p>
          <a:p>
            <a:pPr marL="449263" indent="-179388" algn="just">
              <a:lnSpc>
                <a:spcPct val="105000"/>
              </a:lnSpc>
              <a:buFont typeface="Wingdings" panose="05000000000000000000" pitchFamily="2" charset="2"/>
              <a:buChar char="§"/>
            </a:pPr>
            <a:endParaRPr lang="es-ES" sz="1100" dirty="0"/>
          </a:p>
          <a:p>
            <a:pPr marL="449263" indent="-179388" algn="just">
              <a:lnSpc>
                <a:spcPct val="105000"/>
              </a:lnSpc>
              <a:buFont typeface="Wingdings" panose="05000000000000000000" pitchFamily="2" charset="2"/>
              <a:buChar char="§"/>
            </a:pPr>
            <a:r>
              <a:rPr lang="es-ES" dirty="0"/>
              <a:t>El 88% indica que en empresas donde hay teletrabajo, se ha privilegiado para las personas que pueden realizar sus labores de forma no presencial.</a:t>
            </a:r>
          </a:p>
          <a:p>
            <a:pPr marL="269875" algn="just">
              <a:lnSpc>
                <a:spcPct val="105000"/>
              </a:lnSpc>
            </a:pPr>
            <a:endParaRPr lang="es-ES" dirty="0"/>
          </a:p>
          <a:p>
            <a:pPr marL="285750" indent="-285750" algn="just">
              <a:lnSpc>
                <a:spcPct val="105000"/>
              </a:lnSpc>
              <a:buFont typeface="Wingdings" panose="05000000000000000000" pitchFamily="2" charset="2"/>
              <a:buChar char="ü"/>
            </a:pPr>
            <a:r>
              <a:rPr lang="es-ES" dirty="0"/>
              <a:t>La evaluación del derecho a desconexión arroja un promedio de 4,1. </a:t>
            </a:r>
          </a:p>
          <a:p>
            <a:pPr marL="285750" indent="-285750" algn="just">
              <a:lnSpc>
                <a:spcPct val="105000"/>
              </a:lnSpc>
              <a:buFont typeface="Wingdings" panose="05000000000000000000" pitchFamily="2" charset="2"/>
              <a:buChar char="ü"/>
            </a:pPr>
            <a:endParaRPr lang="es-ES" dirty="0"/>
          </a:p>
          <a:p>
            <a:pPr algn="just">
              <a:lnSpc>
                <a:spcPct val="105000"/>
              </a:lnSpc>
            </a:pPr>
            <a:r>
              <a:rPr lang="es-ES" dirty="0"/>
              <a:t>Con respecto al teletrabajo :</a:t>
            </a:r>
          </a:p>
          <a:p>
            <a:pPr marL="449263" indent="-179388" algn="just">
              <a:lnSpc>
                <a:spcPct val="105000"/>
              </a:lnSpc>
              <a:buFont typeface="Wingdings" panose="05000000000000000000" pitchFamily="2" charset="2"/>
              <a:buChar char="§"/>
            </a:pPr>
            <a:r>
              <a:rPr lang="es-ES" dirty="0"/>
              <a:t> El 15% apuesta por mantener su funcionamiento actual. Un 22% está de acuerdo regulando tiempos de descanso y desconexión.</a:t>
            </a:r>
          </a:p>
          <a:p>
            <a:pPr marL="449263" indent="-179388" algn="just">
              <a:lnSpc>
                <a:spcPct val="105000"/>
              </a:lnSpc>
              <a:buFont typeface="Wingdings" panose="05000000000000000000" pitchFamily="2" charset="2"/>
              <a:buChar char="§"/>
            </a:pPr>
            <a:r>
              <a:rPr lang="es-ES" dirty="0"/>
              <a:t>Un 25% apuesta por una modalidad mixta.</a:t>
            </a:r>
          </a:p>
          <a:p>
            <a:pPr marL="449263" indent="-179388" algn="just">
              <a:lnSpc>
                <a:spcPct val="105000"/>
              </a:lnSpc>
              <a:buFont typeface="Wingdings" panose="05000000000000000000" pitchFamily="2" charset="2"/>
              <a:buChar char="§"/>
            </a:pPr>
            <a:r>
              <a:rPr lang="es-ES" dirty="0"/>
              <a:t>El 31% plantea volver al trabajo presencial.</a:t>
            </a:r>
          </a:p>
          <a:p>
            <a:pPr algn="just"/>
            <a:endParaRPr lang="es-ES" dirty="0"/>
          </a:p>
        </p:txBody>
      </p:sp>
      <p:sp>
        <p:nvSpPr>
          <p:cNvPr id="2" name="Marcador de fecha 1">
            <a:extLst>
              <a:ext uri="{FF2B5EF4-FFF2-40B4-BE49-F238E27FC236}">
                <a16:creationId xmlns:a16="http://schemas.microsoft.com/office/drawing/2014/main" id="{C5733B57-4741-4DF8-8C69-ABB428DA2016}"/>
              </a:ext>
            </a:extLst>
          </p:cNvPr>
          <p:cNvSpPr>
            <a:spLocks noGrp="1"/>
          </p:cNvSpPr>
          <p:nvPr>
            <p:ph type="dt" sz="half" idx="10"/>
          </p:nvPr>
        </p:nvSpPr>
        <p:spPr/>
        <p:txBody>
          <a:bodyPr/>
          <a:lstStyle/>
          <a:p>
            <a:fld id="{4B8B0F03-04E4-45B5-8914-6F908A55F6A9}" type="datetime1">
              <a:rPr lang="es-CR" smtClean="0"/>
              <a:t>26/05/2021</a:t>
            </a:fld>
            <a:endParaRPr lang="es-CR" dirty="0"/>
          </a:p>
        </p:txBody>
      </p:sp>
    </p:spTree>
    <p:extLst>
      <p:ext uri="{BB962C8B-B14F-4D97-AF65-F5344CB8AC3E}">
        <p14:creationId xmlns:p14="http://schemas.microsoft.com/office/powerpoint/2010/main" val="75314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902A9CB-E365-434F-B100-A5B5D2B507D8}"/>
              </a:ext>
            </a:extLst>
          </p:cNvPr>
          <p:cNvSpPr txBox="1"/>
          <p:nvPr/>
        </p:nvSpPr>
        <p:spPr>
          <a:xfrm>
            <a:off x="2152358" y="309489"/>
            <a:ext cx="9439422" cy="4801314"/>
          </a:xfrm>
          <a:prstGeom prst="rect">
            <a:avLst/>
          </a:prstGeom>
          <a:noFill/>
        </p:spPr>
        <p:txBody>
          <a:bodyPr wrap="square" rtlCol="0">
            <a:spAutoFit/>
          </a:bodyPr>
          <a:lstStyle/>
          <a:p>
            <a:pPr marL="285750" indent="-285750" algn="just">
              <a:buFont typeface="Wingdings" panose="05000000000000000000" pitchFamily="2" charset="2"/>
              <a:buChar char="ü"/>
            </a:pPr>
            <a:endParaRPr lang="es-ES" dirty="0"/>
          </a:p>
          <a:p>
            <a:pPr marL="285750" indent="-285750" algn="just">
              <a:buFont typeface="Wingdings" panose="05000000000000000000" pitchFamily="2" charset="2"/>
              <a:buChar char="ü"/>
            </a:pPr>
            <a:endParaRPr lang="es-ES" dirty="0"/>
          </a:p>
          <a:p>
            <a:pPr marL="285750" indent="-285750" algn="just">
              <a:buFont typeface="Wingdings" panose="05000000000000000000" pitchFamily="2" charset="2"/>
              <a:buChar char="ü"/>
            </a:pPr>
            <a:endParaRPr lang="es-ES" dirty="0"/>
          </a:p>
          <a:p>
            <a:pPr algn="just"/>
            <a:r>
              <a:rPr lang="es-CR" sz="1800" dirty="0">
                <a:solidFill>
                  <a:schemeClr val="accent5">
                    <a:lumMod val="50000"/>
                  </a:schemeClr>
                </a:solidFill>
                <a:latin typeface="Arial Black" panose="020B0A04020102020204" pitchFamily="34" charset="0"/>
              </a:rPr>
              <a:t>INTENSIDAD DE </a:t>
            </a:r>
            <a:r>
              <a:rPr lang="es-CR" dirty="0">
                <a:solidFill>
                  <a:schemeClr val="accent5">
                    <a:lumMod val="50000"/>
                  </a:schemeClr>
                </a:solidFill>
                <a:latin typeface="Arial Black" panose="020B0A04020102020204" pitchFamily="34" charset="0"/>
              </a:rPr>
              <a:t>LA </a:t>
            </a:r>
            <a:r>
              <a:rPr lang="es-CR" sz="1800" dirty="0">
                <a:solidFill>
                  <a:schemeClr val="accent5">
                    <a:lumMod val="50000"/>
                  </a:schemeClr>
                </a:solidFill>
                <a:latin typeface="Arial Black" panose="020B0A04020102020204" pitchFamily="34" charset="0"/>
              </a:rPr>
              <a:t>CARGA                      </a:t>
            </a:r>
            <a:r>
              <a:rPr lang="es-CR" dirty="0">
                <a:solidFill>
                  <a:schemeClr val="accent5">
                    <a:lumMod val="50000"/>
                  </a:schemeClr>
                </a:solidFill>
                <a:latin typeface="Arial Black" panose="020B0A04020102020204" pitchFamily="34" charset="0"/>
              </a:rPr>
              <a:t>RIESGO COMO CAUSAL DE </a:t>
            </a:r>
          </a:p>
          <a:p>
            <a:pPr algn="just"/>
            <a:r>
              <a:rPr lang="es-CR" sz="1800" dirty="0">
                <a:solidFill>
                  <a:schemeClr val="accent5">
                    <a:lumMod val="50000"/>
                  </a:schemeClr>
                </a:solidFill>
                <a:latin typeface="Arial Black" panose="020B0A04020102020204" pitchFamily="34" charset="0"/>
              </a:rPr>
              <a:t>        LABORAL                                                           </a:t>
            </a:r>
            <a:r>
              <a:rPr lang="es-CR" dirty="0">
                <a:solidFill>
                  <a:schemeClr val="accent5">
                    <a:lumMod val="50000"/>
                  </a:schemeClr>
                </a:solidFill>
                <a:latin typeface="Arial Black" panose="020B0A04020102020204" pitchFamily="34" charset="0"/>
              </a:rPr>
              <a:t>DESPIDO</a:t>
            </a:r>
            <a:endParaRPr lang="es-CR" sz="1800" dirty="0">
              <a:solidFill>
                <a:schemeClr val="accent5">
                  <a:lumMod val="50000"/>
                </a:schemeClr>
              </a:solidFill>
              <a:latin typeface="Arial Black" panose="020B0A04020102020204" pitchFamily="34" charset="0"/>
            </a:endParaRPr>
          </a:p>
          <a:p>
            <a:pPr algn="just"/>
            <a:endParaRPr lang="es-CR" sz="1800" dirty="0">
              <a:solidFill>
                <a:schemeClr val="accent5">
                  <a:lumMod val="50000"/>
                </a:schemeClr>
              </a:solidFill>
              <a:latin typeface="Arial Black" panose="020B0A04020102020204" pitchFamily="34" charset="0"/>
            </a:endParaRPr>
          </a:p>
          <a:p>
            <a:pPr algn="just"/>
            <a:r>
              <a:rPr lang="es-CR" dirty="0">
                <a:solidFill>
                  <a:schemeClr val="accent5">
                    <a:lumMod val="50000"/>
                  </a:schemeClr>
                </a:solidFill>
                <a:latin typeface="Arial Black" panose="020B0A04020102020204" pitchFamily="34" charset="0"/>
              </a:rPr>
              <a:t>			 				</a:t>
            </a:r>
            <a:endParaRPr lang="es-CR" sz="1800" dirty="0">
              <a:solidFill>
                <a:schemeClr val="accent5">
                  <a:lumMod val="50000"/>
                </a:schemeClr>
              </a:solidFill>
              <a:latin typeface="Arial Black" panose="020B0A04020102020204" pitchFamily="34" charset="0"/>
            </a:endParaRPr>
          </a:p>
          <a:p>
            <a:pPr algn="just"/>
            <a:r>
              <a:rPr lang="es-CR" dirty="0">
                <a:solidFill>
                  <a:schemeClr val="accent5">
                    <a:lumMod val="50000"/>
                  </a:schemeClr>
                </a:solidFill>
                <a:latin typeface="Arial Black" panose="020B0A04020102020204" pitchFamily="34" charset="0"/>
              </a:rPr>
              <a:t>			</a:t>
            </a:r>
            <a:endParaRPr lang="es-ES" dirty="0"/>
          </a:p>
          <a:p>
            <a:pPr algn="just"/>
            <a:r>
              <a:rPr lang="es-ES" dirty="0"/>
              <a:t>                                                                                                                        </a:t>
            </a:r>
          </a:p>
          <a:p>
            <a:pPr algn="just"/>
            <a:endParaRPr lang="es-ES" dirty="0"/>
          </a:p>
          <a:p>
            <a:pPr marL="285750" indent="-285750" algn="just">
              <a:buFont typeface="Wingdings" panose="05000000000000000000" pitchFamily="2" charset="2"/>
              <a:buChar char="ü"/>
            </a:pPr>
            <a:endParaRPr lang="es-ES" dirty="0"/>
          </a:p>
          <a:p>
            <a:pPr marL="285750" indent="-285750" algn="just">
              <a:buFont typeface="Wingdings" panose="05000000000000000000" pitchFamily="2" charset="2"/>
              <a:buChar char="ü"/>
            </a:pPr>
            <a:endParaRPr lang="es-ES" dirty="0"/>
          </a:p>
          <a:p>
            <a:pPr marL="285750" indent="-285750" algn="just">
              <a:buFont typeface="Wingdings" panose="05000000000000000000" pitchFamily="2" charset="2"/>
              <a:buChar char="ü"/>
            </a:pPr>
            <a:endParaRPr lang="es-ES" dirty="0"/>
          </a:p>
          <a:p>
            <a:pPr algn="just"/>
            <a:endParaRPr lang="es-ES" dirty="0"/>
          </a:p>
          <a:p>
            <a:pPr algn="just"/>
            <a:endParaRPr lang="es-ES" dirty="0"/>
          </a:p>
          <a:p>
            <a:pPr algn="just"/>
            <a:endParaRPr lang="es-ES" dirty="0"/>
          </a:p>
          <a:p>
            <a:pPr algn="just"/>
            <a:endParaRPr lang="es-ES" dirty="0"/>
          </a:p>
        </p:txBody>
      </p:sp>
      <p:pic>
        <p:nvPicPr>
          <p:cNvPr id="5" name="Imagen 4">
            <a:extLst>
              <a:ext uri="{FF2B5EF4-FFF2-40B4-BE49-F238E27FC236}">
                <a16:creationId xmlns:a16="http://schemas.microsoft.com/office/drawing/2014/main" id="{32743FD5-5F48-4C45-926F-01501A0490D3}"/>
              </a:ext>
            </a:extLst>
          </p:cNvPr>
          <p:cNvPicPr>
            <a:picLocks noChangeAspect="1"/>
          </p:cNvPicPr>
          <p:nvPr/>
        </p:nvPicPr>
        <p:blipFill>
          <a:blip r:embed="rId2"/>
          <a:stretch>
            <a:fillRect/>
          </a:stretch>
        </p:blipFill>
        <p:spPr>
          <a:xfrm>
            <a:off x="2160123" y="2651844"/>
            <a:ext cx="4219575" cy="2905125"/>
          </a:xfrm>
          <a:prstGeom prst="rect">
            <a:avLst/>
          </a:prstGeom>
        </p:spPr>
      </p:pic>
      <p:pic>
        <p:nvPicPr>
          <p:cNvPr id="6" name="Imagen 5">
            <a:extLst>
              <a:ext uri="{FF2B5EF4-FFF2-40B4-BE49-F238E27FC236}">
                <a16:creationId xmlns:a16="http://schemas.microsoft.com/office/drawing/2014/main" id="{64279651-C424-4D00-BA8B-2A36F74C6E8E}"/>
              </a:ext>
            </a:extLst>
          </p:cNvPr>
          <p:cNvPicPr>
            <a:picLocks noChangeAspect="1"/>
          </p:cNvPicPr>
          <p:nvPr/>
        </p:nvPicPr>
        <p:blipFill>
          <a:blip r:embed="rId3"/>
          <a:stretch>
            <a:fillRect/>
          </a:stretch>
        </p:blipFill>
        <p:spPr>
          <a:xfrm>
            <a:off x="7432544" y="2714881"/>
            <a:ext cx="4512540" cy="2842088"/>
          </a:xfrm>
          <a:prstGeom prst="rect">
            <a:avLst/>
          </a:prstGeom>
        </p:spPr>
      </p:pic>
      <p:sp>
        <p:nvSpPr>
          <p:cNvPr id="2" name="Marcador de fecha 1">
            <a:extLst>
              <a:ext uri="{FF2B5EF4-FFF2-40B4-BE49-F238E27FC236}">
                <a16:creationId xmlns:a16="http://schemas.microsoft.com/office/drawing/2014/main" id="{93C318F3-4957-4E48-8356-85DF50312E87}"/>
              </a:ext>
            </a:extLst>
          </p:cNvPr>
          <p:cNvSpPr>
            <a:spLocks noGrp="1"/>
          </p:cNvSpPr>
          <p:nvPr>
            <p:ph type="dt" sz="half" idx="10"/>
          </p:nvPr>
        </p:nvSpPr>
        <p:spPr/>
        <p:txBody>
          <a:bodyPr/>
          <a:lstStyle/>
          <a:p>
            <a:fld id="{6DAA2CFE-14DA-4A5B-B283-FF9653E1BC78}" type="datetime1">
              <a:rPr lang="es-CR" smtClean="0"/>
              <a:t>26/05/2021</a:t>
            </a:fld>
            <a:endParaRPr lang="es-CR" dirty="0"/>
          </a:p>
        </p:txBody>
      </p:sp>
    </p:spTree>
    <p:extLst>
      <p:ext uri="{BB962C8B-B14F-4D97-AF65-F5344CB8AC3E}">
        <p14:creationId xmlns:p14="http://schemas.microsoft.com/office/powerpoint/2010/main" val="3023063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4EEB2C83-C2D6-4156-AC0E-2823584E67EE}"/>
              </a:ext>
            </a:extLst>
          </p:cNvPr>
          <p:cNvSpPr txBox="1"/>
          <p:nvPr/>
        </p:nvSpPr>
        <p:spPr>
          <a:xfrm>
            <a:off x="2039815" y="244907"/>
            <a:ext cx="9931791" cy="6555641"/>
          </a:xfrm>
          <a:prstGeom prst="rect">
            <a:avLst/>
          </a:prstGeom>
          <a:noFill/>
        </p:spPr>
        <p:txBody>
          <a:bodyPr wrap="square" rtlCol="0">
            <a:spAutoFit/>
          </a:bodyPr>
          <a:lstStyle/>
          <a:p>
            <a:pPr marL="342900" indent="-342900" algn="just">
              <a:buFont typeface="Arial" panose="020B0604020202020204" pitchFamily="34" charset="0"/>
              <a:buChar char="•"/>
            </a:pPr>
            <a:r>
              <a:rPr lang="es-CR" sz="2000" dirty="0">
                <a:solidFill>
                  <a:schemeClr val="accent5">
                    <a:lumMod val="50000"/>
                  </a:schemeClr>
                </a:solidFill>
                <a:latin typeface="Arial Black" panose="020B0A04020102020204" pitchFamily="34" charset="0"/>
              </a:rPr>
              <a:t>GÉNERO</a:t>
            </a:r>
          </a:p>
          <a:p>
            <a:pPr algn="just"/>
            <a:endParaRPr lang="es-ES" sz="2000" dirty="0"/>
          </a:p>
          <a:p>
            <a:pPr marL="285750" indent="-285750" algn="just">
              <a:buFont typeface="Wingdings" panose="05000000000000000000" pitchFamily="2" charset="2"/>
              <a:buChar char="§"/>
            </a:pPr>
            <a:r>
              <a:rPr lang="es-ES" sz="2000" dirty="0"/>
              <a:t>Se observa una mayor proporción de mujeres, en relación al porcentaje que representan en el conjunto del sector minero. </a:t>
            </a:r>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r>
              <a:rPr lang="es-ES" sz="2000" dirty="0"/>
              <a:t>Se observa una creciente incorporación de mujeres. </a:t>
            </a:r>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r>
              <a:rPr lang="es-ES" sz="2000" dirty="0"/>
              <a:t>Un 77% de las y los dirigentes señala que existe una política de género en su empresa. Pero el18% señala que no existe. El 54% evalúa que la discriminación de género se ha mantenido estable, un 16% señala que ha aumentado y un 27%, que ha disminuido</a:t>
            </a:r>
          </a:p>
          <a:p>
            <a:pPr marL="285750" indent="-285750" algn="just">
              <a:buFont typeface="Wingdings" panose="05000000000000000000" pitchFamily="2" charset="2"/>
              <a:buChar char="§"/>
            </a:pPr>
            <a:endParaRPr lang="es-ES" sz="2000" dirty="0"/>
          </a:p>
          <a:p>
            <a:pPr marL="285750" indent="-285750" algn="just">
              <a:buFont typeface="Wingdings" panose="05000000000000000000" pitchFamily="2" charset="2"/>
              <a:buChar char="§"/>
            </a:pPr>
            <a:endParaRPr lang="es-ES" sz="2000" dirty="0"/>
          </a:p>
        </p:txBody>
      </p:sp>
      <p:pic>
        <p:nvPicPr>
          <p:cNvPr id="8" name="Imagen 7">
            <a:extLst>
              <a:ext uri="{FF2B5EF4-FFF2-40B4-BE49-F238E27FC236}">
                <a16:creationId xmlns:a16="http://schemas.microsoft.com/office/drawing/2014/main" id="{A80B634E-ECAD-4BE6-BB41-8658624603C0}"/>
              </a:ext>
            </a:extLst>
          </p:cNvPr>
          <p:cNvPicPr>
            <a:picLocks noChangeAspect="1"/>
          </p:cNvPicPr>
          <p:nvPr/>
        </p:nvPicPr>
        <p:blipFill>
          <a:blip r:embed="rId2"/>
          <a:stretch>
            <a:fillRect/>
          </a:stretch>
        </p:blipFill>
        <p:spPr>
          <a:xfrm>
            <a:off x="4577677" y="1563393"/>
            <a:ext cx="4856065" cy="2687561"/>
          </a:xfrm>
          <a:prstGeom prst="rect">
            <a:avLst/>
          </a:prstGeom>
        </p:spPr>
      </p:pic>
      <p:sp>
        <p:nvSpPr>
          <p:cNvPr id="2" name="Marcador de fecha 1">
            <a:extLst>
              <a:ext uri="{FF2B5EF4-FFF2-40B4-BE49-F238E27FC236}">
                <a16:creationId xmlns:a16="http://schemas.microsoft.com/office/drawing/2014/main" id="{E1A142ED-403C-46CD-B909-95F1C0C5A564}"/>
              </a:ext>
            </a:extLst>
          </p:cNvPr>
          <p:cNvSpPr>
            <a:spLocks noGrp="1"/>
          </p:cNvSpPr>
          <p:nvPr>
            <p:ph type="dt" sz="half" idx="10"/>
          </p:nvPr>
        </p:nvSpPr>
        <p:spPr/>
        <p:txBody>
          <a:bodyPr/>
          <a:lstStyle/>
          <a:p>
            <a:fld id="{D8FD6152-8223-4CD7-A376-BDFD38EC257C}" type="datetime1">
              <a:rPr lang="es-CR" smtClean="0"/>
              <a:t>26/05/2021</a:t>
            </a:fld>
            <a:endParaRPr lang="es-CR" dirty="0"/>
          </a:p>
        </p:txBody>
      </p:sp>
    </p:spTree>
    <p:extLst>
      <p:ext uri="{BB962C8B-B14F-4D97-AF65-F5344CB8AC3E}">
        <p14:creationId xmlns:p14="http://schemas.microsoft.com/office/powerpoint/2010/main" val="3745753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7E9A0A8-9D43-4AAF-936F-84B83B2B0FB9}"/>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4B918DCB-FA25-4CA2-867A-5C4588408D9B}"/>
              </a:ext>
            </a:extLst>
          </p:cNvPr>
          <p:cNvSpPr txBox="1"/>
          <p:nvPr/>
        </p:nvSpPr>
        <p:spPr>
          <a:xfrm>
            <a:off x="1934683" y="1317616"/>
            <a:ext cx="8814390" cy="400110"/>
          </a:xfrm>
          <a:prstGeom prst="rect">
            <a:avLst/>
          </a:prstGeom>
          <a:noFill/>
        </p:spPr>
        <p:txBody>
          <a:bodyPr wrap="square" rtlCol="0">
            <a:spAutoFit/>
          </a:bodyPr>
          <a:lstStyle>
            <a:defPPr>
              <a:defRPr lang="es-CR"/>
            </a:defPPr>
            <a:lvl1pPr algn="ctr">
              <a:defRPr sz="2000" b="1">
                <a:solidFill>
                  <a:schemeClr val="accent5">
                    <a:lumMod val="50000"/>
                  </a:schemeClr>
                </a:solidFill>
                <a:effectLst>
                  <a:outerShdw blurRad="38100" dist="38100" dir="2700000" algn="tl">
                    <a:srgbClr val="000000">
                      <a:alpha val="43137"/>
                    </a:srgbClr>
                  </a:outerShdw>
                </a:effectLst>
                <a:latin typeface="Arial Black" panose="020B0A04020102020204" pitchFamily="34" charset="0"/>
                <a:ea typeface="Calibri" panose="020F0502020204030204" pitchFamily="34" charset="0"/>
                <a:cs typeface="Times New Roman" panose="02020603050405020304" pitchFamily="18" charset="0"/>
              </a:defRPr>
            </a:lvl1pPr>
          </a:lstStyle>
          <a:p>
            <a:pPr>
              <a:spcBef>
                <a:spcPts val="1200"/>
              </a:spcBef>
            </a:pPr>
            <a:r>
              <a:rPr lang="es-CR" dirty="0"/>
              <a:t>SALUD MENTAL Y PARTICIPACION EN EL PROCESO</a:t>
            </a:r>
          </a:p>
        </p:txBody>
      </p:sp>
      <p:sp>
        <p:nvSpPr>
          <p:cNvPr id="4" name="CuadroTexto 3">
            <a:extLst>
              <a:ext uri="{FF2B5EF4-FFF2-40B4-BE49-F238E27FC236}">
                <a16:creationId xmlns:a16="http://schemas.microsoft.com/office/drawing/2014/main" id="{9177AE54-B70F-4D1D-AE55-7CE39783234E}"/>
              </a:ext>
            </a:extLst>
          </p:cNvPr>
          <p:cNvSpPr txBox="1"/>
          <p:nvPr/>
        </p:nvSpPr>
        <p:spPr>
          <a:xfrm>
            <a:off x="1934683" y="2492646"/>
            <a:ext cx="9686260" cy="427809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SALUD MENTAL</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FACTORES LABORALES QUE INFLUYEN</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ENTREGA DE INFORMACIÓN PROGRAMA PSICOSOCIAL POR PARTE DE LA EMPRESA  </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PARTICIPACIÓN EN ENCUESTA DE RIESGO PSICOSOCIAL SUSESO/ISTAS21</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CUMPLIMIENTO COMPROMISOS EN MATERIA DE PARTICIPACIÓN CÍVICA </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p:txBody>
      </p:sp>
    </p:spTree>
    <p:extLst>
      <p:ext uri="{BB962C8B-B14F-4D97-AF65-F5344CB8AC3E}">
        <p14:creationId xmlns:p14="http://schemas.microsoft.com/office/powerpoint/2010/main" val="1190444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D1EDAA9-887B-4FFD-9E23-EE7840A617D5}"/>
              </a:ext>
            </a:extLst>
          </p:cNvPr>
          <p:cNvSpPr>
            <a:spLocks noGrp="1"/>
          </p:cNvSpPr>
          <p:nvPr>
            <p:ph type="dt" sz="half" idx="10"/>
          </p:nvPr>
        </p:nvSpPr>
        <p:spPr/>
        <p:txBody>
          <a:bodyPr/>
          <a:lstStyle/>
          <a:p>
            <a:fld id="{B695ACCB-41FD-4DFA-A28B-3D985C27A595}" type="datetime1">
              <a:rPr lang="es-CR" smtClean="0"/>
              <a:t>26/05/2021</a:t>
            </a:fld>
            <a:endParaRPr lang="es-CR" dirty="0"/>
          </a:p>
        </p:txBody>
      </p:sp>
      <p:pic>
        <p:nvPicPr>
          <p:cNvPr id="5" name="Imagen 4">
            <a:extLst>
              <a:ext uri="{FF2B5EF4-FFF2-40B4-BE49-F238E27FC236}">
                <a16:creationId xmlns:a16="http://schemas.microsoft.com/office/drawing/2014/main" id="{9CA6784C-A3F2-43A6-9434-0B467E89A2AD}"/>
              </a:ext>
            </a:extLst>
          </p:cNvPr>
          <p:cNvPicPr>
            <a:picLocks noChangeAspect="1"/>
          </p:cNvPicPr>
          <p:nvPr/>
        </p:nvPicPr>
        <p:blipFill>
          <a:blip r:embed="rId2"/>
          <a:stretch>
            <a:fillRect/>
          </a:stretch>
        </p:blipFill>
        <p:spPr>
          <a:xfrm>
            <a:off x="4143375" y="1527810"/>
            <a:ext cx="3657600" cy="2468880"/>
          </a:xfrm>
          <a:prstGeom prst="rect">
            <a:avLst/>
          </a:prstGeom>
        </p:spPr>
      </p:pic>
      <p:sp>
        <p:nvSpPr>
          <p:cNvPr id="6" name="CuadroTexto 5">
            <a:extLst>
              <a:ext uri="{FF2B5EF4-FFF2-40B4-BE49-F238E27FC236}">
                <a16:creationId xmlns:a16="http://schemas.microsoft.com/office/drawing/2014/main" id="{99069123-B7BD-4DD4-98BA-A81E39497903}"/>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SALUD MENTAL</a:t>
            </a:r>
          </a:p>
        </p:txBody>
      </p:sp>
      <p:sp>
        <p:nvSpPr>
          <p:cNvPr id="7" name="CuadroTexto 6">
            <a:extLst>
              <a:ext uri="{FF2B5EF4-FFF2-40B4-BE49-F238E27FC236}">
                <a16:creationId xmlns:a16="http://schemas.microsoft.com/office/drawing/2014/main" id="{F7E9EA7E-2142-4125-9FFA-8F01F3A78BC4}"/>
              </a:ext>
            </a:extLst>
          </p:cNvPr>
          <p:cNvSpPr txBox="1"/>
          <p:nvPr/>
        </p:nvSpPr>
        <p:spPr>
          <a:xfrm>
            <a:off x="1513146" y="4522100"/>
            <a:ext cx="9994604" cy="965521"/>
          </a:xfrm>
          <a:prstGeom prst="rect">
            <a:avLst/>
          </a:prstGeom>
          <a:noFill/>
        </p:spPr>
        <p:txBody>
          <a:bodyPr wrap="square" rtlCol="0">
            <a:spAutoFit/>
          </a:bodyPr>
          <a:lstStyle/>
          <a:p>
            <a:pPr algn="just">
              <a:lnSpc>
                <a:spcPct val="107000"/>
              </a:lnSpc>
              <a:spcBef>
                <a:spcPts val="600"/>
              </a:spcBef>
              <a:spcAft>
                <a:spcPts val="800"/>
              </a:spcAft>
            </a:pPr>
            <a:r>
              <a:rPr lang="en-US" dirty="0">
                <a:latin typeface="Verdana" panose="020B0604030504040204" pitchFamily="34" charset="0"/>
                <a:ea typeface="Arial Unicode MS"/>
                <a:cs typeface="Times New Roman" panose="02020603050405020304" pitchFamily="18" charset="0"/>
              </a:rPr>
              <a:t>U</a:t>
            </a:r>
            <a:r>
              <a:rPr lang="en-US" sz="1800" dirty="0">
                <a:effectLst/>
                <a:latin typeface="Verdana" panose="020B0604030504040204" pitchFamily="34" charset="0"/>
                <a:ea typeface="Arial Unicode MS"/>
                <a:cs typeface="Times New Roman" panose="02020603050405020304" pitchFamily="18" charset="0"/>
              </a:rPr>
              <a:t>no de los </a:t>
            </a:r>
            <a:r>
              <a:rPr lang="en-US" sz="1800" dirty="0" err="1">
                <a:effectLst/>
                <a:latin typeface="Verdana" panose="020B0604030504040204" pitchFamily="34" charset="0"/>
                <a:ea typeface="Arial Unicode MS"/>
                <a:cs typeface="Times New Roman" panose="02020603050405020304" pitchFamily="18" charset="0"/>
              </a:rPr>
              <a:t>aspectos</a:t>
            </a:r>
            <a:r>
              <a:rPr lang="en-US" sz="1800" dirty="0">
                <a:effectLst/>
                <a:latin typeface="Verdana" panose="020B0604030504040204" pitchFamily="34" charset="0"/>
                <a:ea typeface="Arial Unicode MS"/>
                <a:cs typeface="Times New Roman" panose="02020603050405020304" pitchFamily="18" charset="0"/>
              </a:rPr>
              <a:t> </a:t>
            </a:r>
            <a:r>
              <a:rPr lang="en-US" sz="1800" dirty="0" err="1">
                <a:effectLst/>
                <a:latin typeface="Verdana" panose="020B0604030504040204" pitchFamily="34" charset="0"/>
                <a:ea typeface="Arial Unicode MS"/>
                <a:cs typeface="Times New Roman" panose="02020603050405020304" pitchFamily="18" charset="0"/>
              </a:rPr>
              <a:t>más</a:t>
            </a:r>
            <a:r>
              <a:rPr lang="en-US" sz="1800" dirty="0">
                <a:effectLst/>
                <a:latin typeface="Verdana" panose="020B0604030504040204" pitchFamily="34" charset="0"/>
                <a:ea typeface="Arial Unicode MS"/>
                <a:cs typeface="Times New Roman" panose="02020603050405020304" pitchFamily="18" charset="0"/>
              </a:rPr>
              <a:t> </a:t>
            </a:r>
            <a:r>
              <a:rPr lang="en-US" sz="1800" dirty="0" err="1">
                <a:effectLst/>
                <a:latin typeface="Verdana" panose="020B0604030504040204" pitchFamily="34" charset="0"/>
                <a:ea typeface="Arial Unicode MS"/>
                <a:cs typeface="Times New Roman" panose="02020603050405020304" pitchFamily="18" charset="0"/>
              </a:rPr>
              <a:t>afectados</a:t>
            </a:r>
            <a:r>
              <a:rPr lang="en-US" sz="1800" dirty="0">
                <a:effectLst/>
                <a:latin typeface="Verdana" panose="020B0604030504040204" pitchFamily="34" charset="0"/>
                <a:ea typeface="Arial Unicode MS"/>
                <a:cs typeface="Times New Roman" panose="02020603050405020304" pitchFamily="18" charset="0"/>
              </a:rPr>
              <a:t> con la </a:t>
            </a:r>
            <a:r>
              <a:rPr lang="en-US" sz="1800" dirty="0" err="1">
                <a:effectLst/>
                <a:latin typeface="Verdana" panose="020B0604030504040204" pitchFamily="34" charset="0"/>
                <a:ea typeface="Arial Unicode MS"/>
                <a:cs typeface="Times New Roman" panose="02020603050405020304" pitchFamily="18" charset="0"/>
              </a:rPr>
              <a:t>pandemia</a:t>
            </a:r>
            <a:r>
              <a:rPr lang="en-US" sz="1800" dirty="0">
                <a:effectLst/>
                <a:latin typeface="Verdana" panose="020B0604030504040204" pitchFamily="34" charset="0"/>
                <a:ea typeface="Arial Unicode MS"/>
                <a:cs typeface="Times New Roman" panose="02020603050405020304" pitchFamily="18" charset="0"/>
              </a:rPr>
              <a:t> ha </a:t>
            </a:r>
            <a:r>
              <a:rPr lang="en-US" sz="1800" dirty="0" err="1">
                <a:effectLst/>
                <a:latin typeface="Verdana" panose="020B0604030504040204" pitchFamily="34" charset="0"/>
                <a:ea typeface="Arial Unicode MS"/>
                <a:cs typeface="Times New Roman" panose="02020603050405020304" pitchFamily="18" charset="0"/>
              </a:rPr>
              <a:t>sido</a:t>
            </a:r>
            <a:r>
              <a:rPr lang="en-US" sz="1800" dirty="0">
                <a:effectLst/>
                <a:latin typeface="Verdana" panose="020B0604030504040204" pitchFamily="34" charset="0"/>
                <a:ea typeface="Arial Unicode MS"/>
                <a:cs typeface="Times New Roman" panose="02020603050405020304" pitchFamily="18" charset="0"/>
              </a:rPr>
              <a:t> la </a:t>
            </a:r>
            <a:r>
              <a:rPr lang="en-US" sz="1800" dirty="0" err="1">
                <a:effectLst/>
                <a:latin typeface="Verdana" panose="020B0604030504040204" pitchFamily="34" charset="0"/>
                <a:ea typeface="Arial Unicode MS"/>
                <a:cs typeface="Times New Roman" panose="02020603050405020304" pitchFamily="18" charset="0"/>
              </a:rPr>
              <a:t>salud</a:t>
            </a:r>
            <a:r>
              <a:rPr lang="en-US" sz="1800" dirty="0">
                <a:effectLst/>
                <a:latin typeface="Verdana" panose="020B0604030504040204" pitchFamily="34" charset="0"/>
                <a:ea typeface="Arial Unicode MS"/>
                <a:cs typeface="Times New Roman" panose="02020603050405020304" pitchFamily="18" charset="0"/>
              </a:rPr>
              <a:t> mental. El 78% de los </a:t>
            </a:r>
            <a:r>
              <a:rPr lang="en-US" sz="1800" dirty="0" err="1">
                <a:effectLst/>
                <a:latin typeface="Verdana" panose="020B0604030504040204" pitchFamily="34" charset="0"/>
                <a:ea typeface="Arial Unicode MS"/>
                <a:cs typeface="Times New Roman" panose="02020603050405020304" pitchFamily="18" charset="0"/>
              </a:rPr>
              <a:t>dirigentes</a:t>
            </a:r>
            <a:r>
              <a:rPr lang="en-US" sz="1800" dirty="0">
                <a:effectLst/>
                <a:latin typeface="Verdana" panose="020B0604030504040204" pitchFamily="34" charset="0"/>
                <a:ea typeface="Arial Unicode MS"/>
                <a:cs typeface="Times New Roman" panose="02020603050405020304" pitchFamily="18" charset="0"/>
              </a:rPr>
              <a:t> </a:t>
            </a:r>
            <a:r>
              <a:rPr lang="en-US" sz="1800" dirty="0" err="1">
                <a:effectLst/>
                <a:latin typeface="Verdana" panose="020B0604030504040204" pitchFamily="34" charset="0"/>
                <a:ea typeface="Arial Unicode MS"/>
                <a:cs typeface="Times New Roman" panose="02020603050405020304" pitchFamily="18" charset="0"/>
              </a:rPr>
              <a:t>consultados</a:t>
            </a:r>
            <a:r>
              <a:rPr lang="en-US" sz="1800" dirty="0">
                <a:effectLst/>
                <a:latin typeface="Verdana" panose="020B0604030504040204" pitchFamily="34" charset="0"/>
                <a:ea typeface="Arial Unicode MS"/>
                <a:cs typeface="Times New Roman" panose="02020603050405020304" pitchFamily="18" charset="0"/>
              </a:rPr>
              <a:t> </a:t>
            </a:r>
            <a:r>
              <a:rPr lang="en-US" sz="1800" dirty="0" err="1">
                <a:effectLst/>
                <a:latin typeface="Verdana" panose="020B0604030504040204" pitchFamily="34" charset="0"/>
                <a:ea typeface="Arial Unicode MS"/>
                <a:cs typeface="Times New Roman" panose="02020603050405020304" pitchFamily="18" charset="0"/>
              </a:rPr>
              <a:t>señalan</a:t>
            </a:r>
            <a:r>
              <a:rPr lang="en-US" sz="1800" dirty="0">
                <a:effectLst/>
                <a:latin typeface="Verdana" panose="020B0604030504040204" pitchFamily="34" charset="0"/>
                <a:ea typeface="Arial Unicode MS"/>
                <a:cs typeface="Times New Roman" panose="02020603050405020304" pitchFamily="18" charset="0"/>
              </a:rPr>
              <a:t> que ha </a:t>
            </a:r>
            <a:r>
              <a:rPr lang="en-US" sz="1800" dirty="0" err="1">
                <a:effectLst/>
                <a:latin typeface="Verdana" panose="020B0604030504040204" pitchFamily="34" charset="0"/>
                <a:ea typeface="Arial Unicode MS"/>
                <a:cs typeface="Times New Roman" panose="02020603050405020304" pitchFamily="18" charset="0"/>
              </a:rPr>
              <a:t>empeorado</a:t>
            </a:r>
            <a:r>
              <a:rPr lang="en-US" sz="1800" dirty="0">
                <a:effectLst/>
                <a:latin typeface="Verdana" panose="020B0604030504040204" pitchFamily="34" charset="0"/>
                <a:ea typeface="Arial Unicode MS"/>
                <a:cs typeface="Times New Roman" panose="02020603050405020304" pitchFamily="18" charset="0"/>
              </a:rPr>
              <a:t> la </a:t>
            </a:r>
            <a:r>
              <a:rPr lang="en-US" sz="1800" dirty="0" err="1">
                <a:effectLst/>
                <a:latin typeface="Verdana" panose="020B0604030504040204" pitchFamily="34" charset="0"/>
                <a:ea typeface="Arial Unicode MS"/>
                <a:cs typeface="Times New Roman" panose="02020603050405020304" pitchFamily="18" charset="0"/>
              </a:rPr>
              <a:t>salud</a:t>
            </a:r>
            <a:r>
              <a:rPr lang="en-US" sz="1800" dirty="0">
                <a:effectLst/>
                <a:latin typeface="Verdana" panose="020B0604030504040204" pitchFamily="34" charset="0"/>
                <a:ea typeface="Arial Unicode MS"/>
                <a:cs typeface="Times New Roman" panose="02020603050405020304" pitchFamily="18" charset="0"/>
              </a:rPr>
              <a:t> mental de los </a:t>
            </a:r>
            <a:r>
              <a:rPr lang="en-US" sz="1800" dirty="0" err="1">
                <a:effectLst/>
                <a:latin typeface="Verdana" panose="020B0604030504040204" pitchFamily="34" charset="0"/>
                <a:ea typeface="Arial Unicode MS"/>
                <a:cs typeface="Times New Roman" panose="02020603050405020304" pitchFamily="18" charset="0"/>
              </a:rPr>
              <a:t>trabajadores</a:t>
            </a:r>
            <a:r>
              <a:rPr lang="en-US" sz="1800" dirty="0">
                <a:effectLst/>
                <a:latin typeface="Verdana" panose="020B0604030504040204" pitchFamily="34" charset="0"/>
                <a:ea typeface="Arial Unicode MS"/>
                <a:cs typeface="Times New Roman" panose="02020603050405020304" pitchFamily="18" charset="0"/>
              </a:rPr>
              <a:t> a </a:t>
            </a:r>
            <a:r>
              <a:rPr lang="en-US" sz="1800" dirty="0" err="1">
                <a:effectLst/>
                <a:latin typeface="Verdana" panose="020B0604030504040204" pitchFamily="34" charset="0"/>
                <a:ea typeface="Arial Unicode MS"/>
                <a:cs typeface="Times New Roman" panose="02020603050405020304" pitchFamily="18" charset="0"/>
              </a:rPr>
              <a:t>partir</a:t>
            </a:r>
            <a:r>
              <a:rPr lang="en-US" sz="1800" dirty="0">
                <a:effectLst/>
                <a:latin typeface="Verdana" panose="020B0604030504040204" pitchFamily="34" charset="0"/>
                <a:ea typeface="Arial Unicode MS"/>
                <a:cs typeface="Times New Roman" panose="02020603050405020304" pitchFamily="18" charset="0"/>
              </a:rPr>
              <a:t> de la </a:t>
            </a:r>
            <a:r>
              <a:rPr lang="en-US" sz="1800" dirty="0" err="1">
                <a:effectLst/>
                <a:latin typeface="Verdana" panose="020B0604030504040204" pitchFamily="34" charset="0"/>
                <a:ea typeface="Arial Unicode MS"/>
                <a:cs typeface="Times New Roman" panose="02020603050405020304" pitchFamily="18" charset="0"/>
              </a:rPr>
              <a:t>pandemia</a:t>
            </a:r>
            <a:r>
              <a:rPr lang="en-US" sz="1800" dirty="0">
                <a:effectLst/>
                <a:latin typeface="Verdana" panose="020B0604030504040204" pitchFamily="34" charset="0"/>
                <a:ea typeface="Arial Unicode MS"/>
                <a:cs typeface="Times New Roman" panose="02020603050405020304" pitchFamily="18" charset="0"/>
              </a:rPr>
              <a:t>. </a:t>
            </a:r>
            <a:endParaRPr lang="es-CR" dirty="0"/>
          </a:p>
        </p:txBody>
      </p:sp>
    </p:spTree>
    <p:extLst>
      <p:ext uri="{BB962C8B-B14F-4D97-AF65-F5344CB8AC3E}">
        <p14:creationId xmlns:p14="http://schemas.microsoft.com/office/powerpoint/2010/main" val="91752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A9F8643-18F5-406D-AA51-CCA0D84D1BF6}"/>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00441637-3C94-4B00-98B4-98857FC36DBD}"/>
              </a:ext>
            </a:extLst>
          </p:cNvPr>
          <p:cNvSpPr txBox="1"/>
          <p:nvPr/>
        </p:nvSpPr>
        <p:spPr>
          <a:xfrm>
            <a:off x="1934683" y="1170860"/>
            <a:ext cx="8814390" cy="400110"/>
          </a:xfrm>
          <a:prstGeom prst="rect">
            <a:avLst/>
          </a:prstGeom>
          <a:noFill/>
        </p:spPr>
        <p:txBody>
          <a:bodyPr wrap="square" rtlCol="0">
            <a:spAutoFit/>
          </a:bodyPr>
          <a:lstStyle>
            <a:defPPr>
              <a:defRPr lang="es-CR"/>
            </a:defPPr>
            <a:lvl1pPr algn="ctr">
              <a:defRPr sz="2000" b="1">
                <a:solidFill>
                  <a:schemeClr val="accent5">
                    <a:lumMod val="50000"/>
                  </a:schemeClr>
                </a:solidFill>
                <a:effectLst>
                  <a:outerShdw blurRad="38100" dist="38100" dir="2700000" algn="tl">
                    <a:srgbClr val="000000">
                      <a:alpha val="43137"/>
                    </a:srgbClr>
                  </a:outerShdw>
                </a:effectLst>
                <a:latin typeface="Arial Black" panose="020B0A04020102020204" pitchFamily="34" charset="0"/>
                <a:ea typeface="Calibri" panose="020F0502020204030204" pitchFamily="34" charset="0"/>
                <a:cs typeface="Times New Roman" panose="02020603050405020304" pitchFamily="18" charset="0"/>
              </a:defRPr>
            </a:lvl1pPr>
          </a:lstStyle>
          <a:p>
            <a:pPr>
              <a:spcBef>
                <a:spcPts val="1200"/>
              </a:spcBef>
            </a:pPr>
            <a:r>
              <a:rPr lang="es-CR" dirty="0"/>
              <a:t>INTRODUCCIÓN</a:t>
            </a:r>
          </a:p>
        </p:txBody>
      </p:sp>
      <p:sp>
        <p:nvSpPr>
          <p:cNvPr id="5" name="CuadroTexto 4">
            <a:extLst>
              <a:ext uri="{FF2B5EF4-FFF2-40B4-BE49-F238E27FC236}">
                <a16:creationId xmlns:a16="http://schemas.microsoft.com/office/drawing/2014/main" id="{EA4FF92E-0729-4850-BE99-CE82B967AE17}"/>
              </a:ext>
            </a:extLst>
          </p:cNvPr>
          <p:cNvSpPr txBox="1"/>
          <p:nvPr/>
        </p:nvSpPr>
        <p:spPr>
          <a:xfrm>
            <a:off x="2070253" y="2044329"/>
            <a:ext cx="8543250" cy="3877985"/>
          </a:xfrm>
          <a:prstGeom prst="rect">
            <a:avLst/>
          </a:prstGeom>
          <a:noFill/>
        </p:spPr>
        <p:txBody>
          <a:bodyPr wrap="square" rtlCol="0">
            <a:spAutoFit/>
          </a:bodyPr>
          <a:lstStyle/>
          <a:p>
            <a:pPr algn="just"/>
            <a:r>
              <a:rPr lang="es-CR" b="1" dirty="0">
                <a:latin typeface="Verdana" panose="020B0604030504040204" pitchFamily="34" charset="0"/>
                <a:ea typeface="Verdana" panose="020B0604030504040204" pitchFamily="34" charset="0"/>
                <a:cs typeface="Verdana" panose="020B0604030504040204" pitchFamily="34" charset="0"/>
              </a:rPr>
              <a:t>Representatividad</a:t>
            </a:r>
            <a:r>
              <a:rPr lang="es-CR" dirty="0">
                <a:latin typeface="Verdana" panose="020B0604030504040204" pitchFamily="34" charset="0"/>
                <a:ea typeface="Verdana" panose="020B0604030504040204" pitchFamily="34" charset="0"/>
                <a:cs typeface="Verdana" panose="020B0604030504040204" pitchFamily="34" charset="0"/>
              </a:rPr>
              <a:t>: </a:t>
            </a:r>
          </a:p>
          <a:p>
            <a:pPr algn="just"/>
            <a:endParaRPr lang="es-CR" dirty="0">
              <a:latin typeface="Verdana" panose="020B0604030504040204" pitchFamily="34" charset="0"/>
              <a:ea typeface="Verdana" panose="020B0604030504040204" pitchFamily="34" charset="0"/>
              <a:cs typeface="Verdana" panose="020B0604030504040204" pitchFamily="34" charset="0"/>
            </a:endParaRPr>
          </a:p>
          <a:p>
            <a:pPr algn="just"/>
            <a:r>
              <a:rPr lang="es-CR" dirty="0">
                <a:latin typeface="Verdana" panose="020B0604030504040204" pitchFamily="34" charset="0"/>
                <a:ea typeface="Verdana" panose="020B0604030504040204" pitchFamily="34" charset="0"/>
                <a:cs typeface="Verdana" panose="020B0604030504040204" pitchFamily="34" charset="0"/>
              </a:rPr>
              <a:t>Completaron la encuesta dirigentes sindicales de 40 empresas y están representados los trabajadores de casi toda la gran y mediana minería del cobre</a:t>
            </a:r>
          </a:p>
          <a:p>
            <a:pPr marL="285750" indent="-285750">
              <a:buFont typeface="Arial" panose="020B0604020202020204" pitchFamily="34" charset="0"/>
              <a:buChar char="•"/>
            </a:pPr>
            <a:endParaRPr lang="es-CR" dirty="0">
              <a:solidFill>
                <a:schemeClr val="accent6">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r>
              <a:rPr lang="es-CR" b="1" dirty="0">
                <a:latin typeface="Verdana" panose="020B0604030504040204" pitchFamily="34" charset="0"/>
                <a:ea typeface="Verdana" panose="020B0604030504040204" pitchFamily="34" charset="0"/>
                <a:cs typeface="Verdana" panose="020B0604030504040204" pitchFamily="34" charset="0"/>
              </a:rPr>
              <a:t>Temas cubiertos:</a:t>
            </a:r>
          </a:p>
          <a:p>
            <a:endParaRPr lang="es-CR" b="1" dirty="0">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es-CR" sz="1600" b="1" dirty="0">
                <a:latin typeface="Verdana" panose="020B0604030504040204" pitchFamily="34" charset="0"/>
                <a:ea typeface="Verdana" panose="020B0604030504040204" pitchFamily="34" charset="0"/>
                <a:cs typeface="Verdana" panose="020B0604030504040204" pitchFamily="34" charset="0"/>
              </a:rPr>
              <a:t>PANDEMIA COVID-19 Y MEDIDAS DE PREVENCIÓN, CONTAGIO, CAPACIDAD DE TESTEO Y TRAZABILIDAD</a:t>
            </a:r>
          </a:p>
          <a:p>
            <a:pPr marL="742950" lvl="1" indent="-285750">
              <a:spcBef>
                <a:spcPts val="1200"/>
              </a:spcBef>
              <a:buFont typeface="Arial" panose="020B0604020202020204" pitchFamily="34" charset="0"/>
              <a:buChar char="•"/>
            </a:pPr>
            <a:r>
              <a:rPr lang="es-CR" sz="1600" b="1" dirty="0">
                <a:latin typeface="Verdana" panose="020B0604030504040204" pitchFamily="34" charset="0"/>
                <a:ea typeface="Verdana" panose="020B0604030504040204" pitchFamily="34" charset="0"/>
                <a:cs typeface="Verdana" panose="020B0604030504040204" pitchFamily="34" charset="0"/>
              </a:rPr>
              <a:t>MODIFICACION DE JORNADA Y TELETRABAJO / GÉNERO</a:t>
            </a:r>
          </a:p>
          <a:p>
            <a:pPr marL="742950" lvl="1" indent="-285750">
              <a:spcBef>
                <a:spcPts val="1200"/>
              </a:spcBef>
              <a:buFont typeface="Arial" panose="020B0604020202020204" pitchFamily="34" charset="0"/>
              <a:buChar char="•"/>
            </a:pPr>
            <a:r>
              <a:rPr lang="es-CR" sz="1600" b="1" dirty="0">
                <a:latin typeface="Verdana" panose="020B0604030504040204" pitchFamily="34" charset="0"/>
                <a:ea typeface="Verdana" panose="020B0604030504040204" pitchFamily="34" charset="0"/>
                <a:cs typeface="Verdana" panose="020B0604030504040204" pitchFamily="34" charset="0"/>
              </a:rPr>
              <a:t>SALUD MENTAL Y PARTICIPACION EN EL PROCESO</a:t>
            </a:r>
          </a:p>
          <a:p>
            <a:endParaRPr lang="es-CR"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53165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D1EDAA9-887B-4FFD-9E23-EE7840A617D5}"/>
              </a:ext>
            </a:extLst>
          </p:cNvPr>
          <p:cNvSpPr>
            <a:spLocks noGrp="1"/>
          </p:cNvSpPr>
          <p:nvPr>
            <p:ph type="dt" sz="half" idx="10"/>
          </p:nvPr>
        </p:nvSpPr>
        <p:spPr/>
        <p:txBody>
          <a:bodyPr/>
          <a:lstStyle/>
          <a:p>
            <a:fld id="{B695ACCB-41FD-4DFA-A28B-3D985C27A595}" type="datetime1">
              <a:rPr lang="es-CR" smtClean="0"/>
              <a:t>26/05/2021</a:t>
            </a:fld>
            <a:endParaRPr lang="es-CR" dirty="0"/>
          </a:p>
        </p:txBody>
      </p:sp>
      <p:sp>
        <p:nvSpPr>
          <p:cNvPr id="6" name="CuadroTexto 5">
            <a:extLst>
              <a:ext uri="{FF2B5EF4-FFF2-40B4-BE49-F238E27FC236}">
                <a16:creationId xmlns:a16="http://schemas.microsoft.com/office/drawing/2014/main" id="{99069123-B7BD-4DD4-98BA-A81E39497903}"/>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FACTORES LABORALES QUE INFLUYEN</a:t>
            </a:r>
          </a:p>
        </p:txBody>
      </p:sp>
      <p:sp>
        <p:nvSpPr>
          <p:cNvPr id="7" name="CuadroTexto 6">
            <a:extLst>
              <a:ext uri="{FF2B5EF4-FFF2-40B4-BE49-F238E27FC236}">
                <a16:creationId xmlns:a16="http://schemas.microsoft.com/office/drawing/2014/main" id="{F7E9EA7E-2142-4125-9FFA-8F01F3A78BC4}"/>
              </a:ext>
            </a:extLst>
          </p:cNvPr>
          <p:cNvSpPr txBox="1"/>
          <p:nvPr/>
        </p:nvSpPr>
        <p:spPr>
          <a:xfrm>
            <a:off x="1513146" y="4522100"/>
            <a:ext cx="9994604" cy="1565942"/>
          </a:xfrm>
          <a:prstGeom prst="rect">
            <a:avLst/>
          </a:prstGeom>
          <a:noFill/>
        </p:spPr>
        <p:txBody>
          <a:bodyPr wrap="square" rtlCol="0">
            <a:spAutoFit/>
          </a:bodyPr>
          <a:lstStyle/>
          <a:p>
            <a:pPr algn="just">
              <a:lnSpc>
                <a:spcPct val="107000"/>
              </a:lnSpc>
              <a:spcBef>
                <a:spcPts val="600"/>
              </a:spcBef>
              <a:spcAft>
                <a:spcPts val="800"/>
              </a:spcAft>
            </a:pPr>
            <a:r>
              <a:rPr lang="en-US" sz="1600" dirty="0">
                <a:effectLst/>
                <a:latin typeface="Verdana" panose="020B0604030504040204" pitchFamily="34" charset="0"/>
                <a:ea typeface="Arial Unicode MS"/>
                <a:cs typeface="Times New Roman" panose="02020603050405020304" pitchFamily="18" charset="0"/>
              </a:rPr>
              <a:t>Se </a:t>
            </a:r>
            <a:r>
              <a:rPr lang="en-US" sz="1600" dirty="0" err="1">
                <a:effectLst/>
                <a:latin typeface="Verdana" panose="020B0604030504040204" pitchFamily="34" charset="0"/>
                <a:ea typeface="Arial Unicode MS"/>
                <a:cs typeface="Times New Roman" panose="02020603050405020304" pitchFamily="18" charset="0"/>
              </a:rPr>
              <a:t>visualiza</a:t>
            </a:r>
            <a:r>
              <a:rPr lang="en-US" sz="1600" dirty="0">
                <a:effectLst/>
                <a:latin typeface="Verdana" panose="020B0604030504040204" pitchFamily="34" charset="0"/>
                <a:ea typeface="Arial Unicode MS"/>
                <a:cs typeface="Times New Roman" panose="02020603050405020304" pitchFamily="18" charset="0"/>
              </a:rPr>
              <a:t> un </a:t>
            </a:r>
            <a:r>
              <a:rPr lang="en-US" sz="1600" dirty="0" err="1">
                <a:effectLst/>
                <a:latin typeface="Verdana" panose="020B0604030504040204" pitchFamily="34" charset="0"/>
                <a:ea typeface="Arial Unicode MS"/>
                <a:cs typeface="Times New Roman" panose="02020603050405020304" pitchFamily="18" charset="0"/>
              </a:rPr>
              <a:t>aumento</a:t>
            </a:r>
            <a:r>
              <a:rPr lang="en-US" sz="1600" dirty="0">
                <a:effectLst/>
                <a:latin typeface="Verdana" panose="020B0604030504040204" pitchFamily="34" charset="0"/>
                <a:ea typeface="Arial Unicode MS"/>
                <a:cs typeface="Times New Roman" panose="02020603050405020304" pitchFamily="18" charset="0"/>
              </a:rPr>
              <a:t> considerable de la </a:t>
            </a:r>
            <a:r>
              <a:rPr lang="en-US" sz="1600" dirty="0" err="1">
                <a:effectLst/>
                <a:latin typeface="Verdana" panose="020B0604030504040204" pitchFamily="34" charset="0"/>
                <a:ea typeface="Arial Unicode MS"/>
                <a:cs typeface="Times New Roman" panose="02020603050405020304" pitchFamily="18" charset="0"/>
              </a:rPr>
              <a:t>intensidad</a:t>
            </a:r>
            <a:r>
              <a:rPr lang="en-US" sz="1600" dirty="0">
                <a:effectLst/>
                <a:latin typeface="Verdana" panose="020B0604030504040204" pitchFamily="34" charset="0"/>
                <a:ea typeface="Arial Unicode MS"/>
                <a:cs typeface="Times New Roman" panose="02020603050405020304" pitchFamily="18" charset="0"/>
              </a:rPr>
              <a:t> de la carga </a:t>
            </a:r>
            <a:r>
              <a:rPr lang="en-US" sz="1600" dirty="0" err="1">
                <a:effectLst/>
                <a:latin typeface="Verdana" panose="020B0604030504040204" pitchFamily="34" charset="0"/>
                <a:ea typeface="Arial Unicode MS"/>
                <a:cs typeface="Times New Roman" panose="02020603050405020304" pitchFamily="18" charset="0"/>
              </a:rPr>
              <a:t>laboral</a:t>
            </a:r>
            <a:r>
              <a:rPr lang="en-US" sz="1600" dirty="0">
                <a:effectLst/>
                <a:latin typeface="Verdana" panose="020B0604030504040204" pitchFamily="34" charset="0"/>
                <a:ea typeface="Arial Unicode MS"/>
                <a:cs typeface="Times New Roman" panose="02020603050405020304" pitchFamily="18" charset="0"/>
              </a:rPr>
              <a:t>. El 65% de los </a:t>
            </a:r>
            <a:r>
              <a:rPr lang="en-US" sz="1600" dirty="0" err="1">
                <a:effectLst/>
                <a:latin typeface="Verdana" panose="020B0604030504040204" pitchFamily="34" charset="0"/>
                <a:ea typeface="Arial Unicode MS"/>
                <a:cs typeface="Times New Roman" panose="02020603050405020304" pitchFamily="18" charset="0"/>
              </a:rPr>
              <a:t>dirigentes</a:t>
            </a:r>
            <a:r>
              <a:rPr lang="en-US" sz="1600" dirty="0">
                <a:effectLst/>
                <a:latin typeface="Verdana" panose="020B0604030504040204" pitchFamily="34" charset="0"/>
                <a:ea typeface="Arial Unicode MS"/>
                <a:cs typeface="Times New Roman" panose="02020603050405020304" pitchFamily="18" charset="0"/>
              </a:rPr>
              <a:t> </a:t>
            </a:r>
            <a:r>
              <a:rPr lang="en-US" sz="1600" dirty="0" err="1">
                <a:effectLst/>
                <a:latin typeface="Verdana" panose="020B0604030504040204" pitchFamily="34" charset="0"/>
                <a:ea typeface="Arial Unicode MS"/>
                <a:cs typeface="Times New Roman" panose="02020603050405020304" pitchFamily="18" charset="0"/>
              </a:rPr>
              <a:t>plantea</a:t>
            </a:r>
            <a:r>
              <a:rPr lang="en-US" sz="1600" dirty="0">
                <a:effectLst/>
                <a:latin typeface="Verdana" panose="020B0604030504040204" pitchFamily="34" charset="0"/>
                <a:ea typeface="Arial Unicode MS"/>
                <a:cs typeface="Times New Roman" panose="02020603050405020304" pitchFamily="18" charset="0"/>
              </a:rPr>
              <a:t> que </a:t>
            </a:r>
            <a:r>
              <a:rPr lang="en-US" sz="1600" dirty="0" err="1">
                <a:effectLst/>
                <a:latin typeface="Verdana" panose="020B0604030504040204" pitchFamily="34" charset="0"/>
                <a:ea typeface="Arial Unicode MS"/>
                <a:cs typeface="Times New Roman" panose="02020603050405020304" pitchFamily="18" charset="0"/>
              </a:rPr>
              <a:t>esta</a:t>
            </a:r>
            <a:r>
              <a:rPr lang="en-US" sz="1600" dirty="0">
                <a:effectLst/>
                <a:latin typeface="Verdana" panose="020B0604030504040204" pitchFamily="34" charset="0"/>
                <a:ea typeface="Arial Unicode MS"/>
                <a:cs typeface="Times New Roman" panose="02020603050405020304" pitchFamily="18" charset="0"/>
              </a:rPr>
              <a:t> carga se ha </a:t>
            </a:r>
            <a:r>
              <a:rPr lang="en-US" sz="1600" dirty="0" err="1">
                <a:effectLst/>
                <a:latin typeface="Verdana" panose="020B0604030504040204" pitchFamily="34" charset="0"/>
                <a:ea typeface="Arial Unicode MS"/>
                <a:cs typeface="Times New Roman" panose="02020603050405020304" pitchFamily="18" charset="0"/>
              </a:rPr>
              <a:t>incrementado</a:t>
            </a:r>
            <a:r>
              <a:rPr lang="en-US" sz="1600" dirty="0">
                <a:effectLst/>
                <a:latin typeface="Verdana" panose="020B0604030504040204" pitchFamily="34" charset="0"/>
                <a:ea typeface="Arial Unicode MS"/>
                <a:cs typeface="Times New Roman" panose="02020603050405020304" pitchFamily="18" charset="0"/>
              </a:rPr>
              <a:t> </a:t>
            </a:r>
            <a:r>
              <a:rPr lang="en-US" sz="1600" dirty="0" err="1">
                <a:effectLst/>
                <a:latin typeface="Verdana" panose="020B0604030504040204" pitchFamily="34" charset="0"/>
                <a:ea typeface="Arial Unicode MS"/>
                <a:cs typeface="Times New Roman" panose="02020603050405020304" pitchFamily="18" charset="0"/>
              </a:rPr>
              <a:t>durante</a:t>
            </a:r>
            <a:r>
              <a:rPr lang="en-US" sz="1600" dirty="0">
                <a:effectLst/>
                <a:latin typeface="Verdana" panose="020B0604030504040204" pitchFamily="34" charset="0"/>
                <a:ea typeface="Arial Unicode MS"/>
                <a:cs typeface="Times New Roman" panose="02020603050405020304" pitchFamily="18" charset="0"/>
              </a:rPr>
              <a:t> la </a:t>
            </a:r>
            <a:r>
              <a:rPr lang="en-US" sz="1600" dirty="0" err="1">
                <a:effectLst/>
                <a:latin typeface="Verdana" panose="020B0604030504040204" pitchFamily="34" charset="0"/>
                <a:ea typeface="Arial Unicode MS"/>
                <a:cs typeface="Times New Roman" panose="02020603050405020304" pitchFamily="18" charset="0"/>
              </a:rPr>
              <a:t>pandemia</a:t>
            </a:r>
            <a:endParaRPr lang="en-US" sz="1600" dirty="0">
              <a:effectLst/>
              <a:latin typeface="Verdana" panose="020B0604030504040204" pitchFamily="34" charset="0"/>
              <a:ea typeface="Arial Unicode MS"/>
              <a:cs typeface="Times New Roman" panose="02020603050405020304" pitchFamily="18" charset="0"/>
            </a:endParaRPr>
          </a:p>
          <a:p>
            <a:pPr algn="just">
              <a:lnSpc>
                <a:spcPct val="107000"/>
              </a:lnSpc>
              <a:spcBef>
                <a:spcPts val="600"/>
              </a:spcBef>
              <a:spcAft>
                <a:spcPts val="800"/>
              </a:spcAft>
            </a:pPr>
            <a:r>
              <a:rPr lang="es-CR" sz="1600" dirty="0">
                <a:effectLst/>
                <a:latin typeface="Verdana" panose="020B0604030504040204" pitchFamily="34" charset="0"/>
                <a:ea typeface="Arial Unicode MS"/>
                <a:cs typeface="Times New Roman" panose="02020603050405020304" pitchFamily="18" charset="0"/>
              </a:rPr>
              <a:t>Otro aspecto preocupante es el uso de la pandemia para </a:t>
            </a:r>
            <a:r>
              <a:rPr lang="es-CR" sz="1600" dirty="0" err="1">
                <a:effectLst/>
                <a:latin typeface="Verdana" panose="020B0604030504040204" pitchFamily="34" charset="0"/>
                <a:ea typeface="Arial Unicode MS"/>
                <a:cs typeface="Times New Roman" panose="02020603050405020304" pitchFamily="18" charset="0"/>
              </a:rPr>
              <a:t>justiﬁcar</a:t>
            </a:r>
            <a:r>
              <a:rPr lang="es-CR" sz="1600" dirty="0">
                <a:effectLst/>
                <a:latin typeface="Verdana" panose="020B0604030504040204" pitchFamily="34" charset="0"/>
                <a:ea typeface="Arial Unicode MS"/>
                <a:cs typeface="Times New Roman" panose="02020603050405020304" pitchFamily="18" charset="0"/>
              </a:rPr>
              <a:t> desvinculación de grupos de riesgo. El 39% de los dirigentes plantea que esta situación se ha dado en la empresa, lo que genera una alerta en cuanto a la discriminación de ciertos grupos </a:t>
            </a:r>
            <a:r>
              <a:rPr lang="es-CR" sz="1600" dirty="0" err="1">
                <a:effectLst/>
                <a:latin typeface="Verdana" panose="020B0604030504040204" pitchFamily="34" charset="0"/>
                <a:ea typeface="Arial Unicode MS"/>
                <a:cs typeface="Times New Roman" panose="02020603050405020304" pitchFamily="18" charset="0"/>
              </a:rPr>
              <a:t>sociodemográﬁcos</a:t>
            </a:r>
            <a:r>
              <a:rPr lang="es-CR" sz="1600" dirty="0">
                <a:effectLst/>
                <a:latin typeface="Verdana" panose="020B0604030504040204" pitchFamily="34" charset="0"/>
                <a:ea typeface="Arial Unicode MS"/>
                <a:cs typeface="Times New Roman" panose="02020603050405020304" pitchFamily="18" charset="0"/>
              </a:rPr>
              <a:t>.</a:t>
            </a:r>
            <a:endParaRPr lang="en-US" sz="1600" dirty="0">
              <a:effectLst/>
              <a:latin typeface="Verdana" panose="020B0604030504040204" pitchFamily="34" charset="0"/>
              <a:ea typeface="Arial Unicode MS"/>
              <a:cs typeface="Times New Roman" panose="02020603050405020304" pitchFamily="18" charset="0"/>
            </a:endParaRPr>
          </a:p>
        </p:txBody>
      </p:sp>
      <p:pic>
        <p:nvPicPr>
          <p:cNvPr id="8" name="Imagen 7">
            <a:extLst>
              <a:ext uri="{FF2B5EF4-FFF2-40B4-BE49-F238E27FC236}">
                <a16:creationId xmlns:a16="http://schemas.microsoft.com/office/drawing/2014/main" id="{E9D71548-D64A-4651-8AA3-56AD587089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15150" y="1400175"/>
            <a:ext cx="3486150" cy="2400300"/>
          </a:xfrm>
          <a:prstGeom prst="rect">
            <a:avLst/>
          </a:prstGeom>
          <a:noFill/>
          <a:ln>
            <a:noFill/>
          </a:ln>
        </p:spPr>
      </p:pic>
      <p:pic>
        <p:nvPicPr>
          <p:cNvPr id="9" name="Imagen 8">
            <a:extLst>
              <a:ext uri="{FF2B5EF4-FFF2-40B4-BE49-F238E27FC236}">
                <a16:creationId xmlns:a16="http://schemas.microsoft.com/office/drawing/2014/main" id="{8BE1DB61-2973-4D1F-89CE-674B2C88951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390777" y="1400175"/>
            <a:ext cx="3162300" cy="2562225"/>
          </a:xfrm>
          <a:prstGeom prst="rect">
            <a:avLst/>
          </a:prstGeom>
          <a:noFill/>
          <a:ln>
            <a:noFill/>
          </a:ln>
        </p:spPr>
      </p:pic>
    </p:spTree>
    <p:extLst>
      <p:ext uri="{BB962C8B-B14F-4D97-AF65-F5344CB8AC3E}">
        <p14:creationId xmlns:p14="http://schemas.microsoft.com/office/powerpoint/2010/main" val="2681963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D1EDAA9-887B-4FFD-9E23-EE7840A617D5}"/>
              </a:ext>
            </a:extLst>
          </p:cNvPr>
          <p:cNvSpPr>
            <a:spLocks noGrp="1"/>
          </p:cNvSpPr>
          <p:nvPr>
            <p:ph type="dt" sz="half" idx="10"/>
          </p:nvPr>
        </p:nvSpPr>
        <p:spPr/>
        <p:txBody>
          <a:bodyPr/>
          <a:lstStyle/>
          <a:p>
            <a:fld id="{B695ACCB-41FD-4DFA-A28B-3D985C27A595}" type="datetime1">
              <a:rPr lang="es-CR" smtClean="0"/>
              <a:t>26/05/2021</a:t>
            </a:fld>
            <a:endParaRPr lang="es-CR" dirty="0"/>
          </a:p>
        </p:txBody>
      </p:sp>
      <p:sp>
        <p:nvSpPr>
          <p:cNvPr id="6" name="CuadroTexto 5">
            <a:extLst>
              <a:ext uri="{FF2B5EF4-FFF2-40B4-BE49-F238E27FC236}">
                <a16:creationId xmlns:a16="http://schemas.microsoft.com/office/drawing/2014/main" id="{99069123-B7BD-4DD4-98BA-A81E39497903}"/>
              </a:ext>
            </a:extLst>
          </p:cNvPr>
          <p:cNvSpPr txBox="1"/>
          <p:nvPr/>
        </p:nvSpPr>
        <p:spPr>
          <a:xfrm>
            <a:off x="2147778" y="663846"/>
            <a:ext cx="9686260" cy="584775"/>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ENTREGA DE INFORMACIÓN PROGRAMA PSICOSOCIAL POR PARTE DE LA EMPRESA  </a:t>
            </a:r>
          </a:p>
        </p:txBody>
      </p:sp>
      <p:sp>
        <p:nvSpPr>
          <p:cNvPr id="7" name="CuadroTexto 6">
            <a:extLst>
              <a:ext uri="{FF2B5EF4-FFF2-40B4-BE49-F238E27FC236}">
                <a16:creationId xmlns:a16="http://schemas.microsoft.com/office/drawing/2014/main" id="{F7E9EA7E-2142-4125-9FFA-8F01F3A78BC4}"/>
              </a:ext>
            </a:extLst>
          </p:cNvPr>
          <p:cNvSpPr txBox="1"/>
          <p:nvPr/>
        </p:nvSpPr>
        <p:spPr>
          <a:xfrm>
            <a:off x="1434124" y="4157065"/>
            <a:ext cx="4797343" cy="2095638"/>
          </a:xfrm>
          <a:prstGeom prst="rect">
            <a:avLst/>
          </a:prstGeom>
          <a:noFill/>
        </p:spPr>
        <p:txBody>
          <a:bodyPr wrap="square" rtlCol="0">
            <a:spAutoFit/>
          </a:bodyPr>
          <a:lstStyle/>
          <a:p>
            <a:pPr algn="just">
              <a:lnSpc>
                <a:spcPct val="107000"/>
              </a:lnSpc>
              <a:spcBef>
                <a:spcPts val="600"/>
              </a:spcBef>
              <a:spcAft>
                <a:spcPts val="800"/>
              </a:spcAft>
            </a:pPr>
            <a:r>
              <a:rPr lang="es-CR" sz="1400" dirty="0">
                <a:latin typeface="Verdana" panose="020B0604030504040204" pitchFamily="34" charset="0"/>
                <a:ea typeface="Arial Unicode MS"/>
                <a:cs typeface="Times New Roman" panose="02020603050405020304" pitchFamily="18" charset="0"/>
              </a:rPr>
              <a:t>El 49% de los dirigentes </a:t>
            </a:r>
            <a:r>
              <a:rPr lang="es-CR" sz="1400" dirty="0" err="1">
                <a:latin typeface="Verdana" panose="020B0604030504040204" pitchFamily="34" charset="0"/>
                <a:ea typeface="Arial Unicode MS"/>
                <a:cs typeface="Times New Roman" panose="02020603050405020304" pitchFamily="18" charset="0"/>
              </a:rPr>
              <a:t>aﬁrma</a:t>
            </a:r>
            <a:r>
              <a:rPr lang="es-CR" sz="1400" dirty="0">
                <a:latin typeface="Verdana" panose="020B0604030504040204" pitchFamily="34" charset="0"/>
                <a:ea typeface="Arial Unicode MS"/>
                <a:cs typeface="Times New Roman" panose="02020603050405020304" pitchFamily="18" charset="0"/>
              </a:rPr>
              <a:t> que no se entrega información sobre asistencia en temas de salud mental, que han adquirido mayor prioridad fruto de la pandemia</a:t>
            </a:r>
          </a:p>
          <a:p>
            <a:pPr algn="just">
              <a:lnSpc>
                <a:spcPct val="107000"/>
              </a:lnSpc>
              <a:spcBef>
                <a:spcPts val="600"/>
              </a:spcBef>
              <a:spcAft>
                <a:spcPts val="800"/>
              </a:spcAft>
            </a:pPr>
            <a:r>
              <a:rPr lang="es-ES_tradnl" sz="1400" dirty="0">
                <a:latin typeface="Verdana" panose="020B0604030504040204" pitchFamily="34" charset="0"/>
                <a:cs typeface="Times New Roman" panose="02020603050405020304" pitchFamily="18" charset="0"/>
              </a:rPr>
              <a:t>Dentro del 39% que señala que existen programas de asistencia en salud mental, la nota promedio con que son calificados estos servicios es un 4,9 (escala 1 a 7)</a:t>
            </a:r>
            <a:endParaRPr lang="es-CR" sz="1400" dirty="0">
              <a:latin typeface="Verdana" panose="020B0604030504040204" pitchFamily="34" charset="0"/>
              <a:cs typeface="Times New Roman" panose="02020603050405020304" pitchFamily="18" charset="0"/>
            </a:endParaRPr>
          </a:p>
        </p:txBody>
      </p:sp>
      <p:pic>
        <p:nvPicPr>
          <p:cNvPr id="5" name="Imagen 4">
            <a:extLst>
              <a:ext uri="{FF2B5EF4-FFF2-40B4-BE49-F238E27FC236}">
                <a16:creationId xmlns:a16="http://schemas.microsoft.com/office/drawing/2014/main" id="{84C38F79-066C-41E5-91C3-E788AD0E087C}"/>
              </a:ext>
            </a:extLst>
          </p:cNvPr>
          <p:cNvPicPr>
            <a:picLocks noChangeAspect="1"/>
          </p:cNvPicPr>
          <p:nvPr/>
        </p:nvPicPr>
        <p:blipFill>
          <a:blip r:embed="rId2"/>
          <a:stretch>
            <a:fillRect/>
          </a:stretch>
        </p:blipFill>
        <p:spPr>
          <a:xfrm>
            <a:off x="2481704" y="1467696"/>
            <a:ext cx="2667000" cy="2514600"/>
          </a:xfrm>
          <a:prstGeom prst="rect">
            <a:avLst/>
          </a:prstGeom>
        </p:spPr>
      </p:pic>
      <p:pic>
        <p:nvPicPr>
          <p:cNvPr id="8" name="Imagen 7">
            <a:extLst>
              <a:ext uri="{FF2B5EF4-FFF2-40B4-BE49-F238E27FC236}">
                <a16:creationId xmlns:a16="http://schemas.microsoft.com/office/drawing/2014/main" id="{87A00917-AEEB-45C4-8D1F-FA45A5F953FD}"/>
              </a:ext>
            </a:extLst>
          </p:cNvPr>
          <p:cNvPicPr>
            <a:picLocks noChangeAspect="1"/>
          </p:cNvPicPr>
          <p:nvPr/>
        </p:nvPicPr>
        <p:blipFill>
          <a:blip r:embed="rId3"/>
          <a:stretch>
            <a:fillRect/>
          </a:stretch>
        </p:blipFill>
        <p:spPr>
          <a:xfrm>
            <a:off x="6732940" y="1248621"/>
            <a:ext cx="4257675" cy="2952750"/>
          </a:xfrm>
          <a:prstGeom prst="rect">
            <a:avLst/>
          </a:prstGeom>
        </p:spPr>
      </p:pic>
      <p:sp>
        <p:nvSpPr>
          <p:cNvPr id="9" name="CuadroTexto 8">
            <a:extLst>
              <a:ext uri="{FF2B5EF4-FFF2-40B4-BE49-F238E27FC236}">
                <a16:creationId xmlns:a16="http://schemas.microsoft.com/office/drawing/2014/main" id="{ADBE1844-8431-483F-A5FC-89D583338D50}"/>
              </a:ext>
            </a:extLst>
          </p:cNvPr>
          <p:cNvSpPr txBox="1"/>
          <p:nvPr/>
        </p:nvSpPr>
        <p:spPr>
          <a:xfrm>
            <a:off x="6564924" y="4508564"/>
            <a:ext cx="4797343" cy="1634615"/>
          </a:xfrm>
          <a:prstGeom prst="rect">
            <a:avLst/>
          </a:prstGeom>
          <a:noFill/>
        </p:spPr>
        <p:txBody>
          <a:bodyPr wrap="square" rtlCol="0">
            <a:spAutoFit/>
          </a:bodyPr>
          <a:lstStyle/>
          <a:p>
            <a:pPr algn="just">
              <a:lnSpc>
                <a:spcPct val="107000"/>
              </a:lnSpc>
              <a:spcBef>
                <a:spcPts val="600"/>
              </a:spcBef>
              <a:spcAft>
                <a:spcPts val="800"/>
              </a:spcAft>
            </a:pPr>
            <a:r>
              <a:rPr lang="es-CR" sz="1400" dirty="0">
                <a:latin typeface="Verdana" panose="020B0604030504040204" pitchFamily="34" charset="0"/>
                <a:ea typeface="Arial Unicode MS"/>
                <a:cs typeface="Times New Roman" panose="02020603050405020304" pitchFamily="18" charset="0"/>
              </a:rPr>
              <a:t>Un 57% de los encuestados indica que hay información respecto de actividades de ocio y esparcimiento seguras.</a:t>
            </a:r>
          </a:p>
          <a:p>
            <a:pPr algn="just">
              <a:lnSpc>
                <a:spcPct val="107000"/>
              </a:lnSpc>
              <a:spcBef>
                <a:spcPts val="600"/>
              </a:spcBef>
              <a:spcAft>
                <a:spcPts val="800"/>
              </a:spcAft>
            </a:pPr>
            <a:r>
              <a:rPr lang="es-CR" sz="1400" dirty="0">
                <a:latin typeface="Verdana" panose="020B0604030504040204" pitchFamily="34" charset="0"/>
                <a:ea typeface="Arial Unicode MS"/>
                <a:cs typeface="Times New Roman" panose="02020603050405020304" pitchFamily="18" charset="0"/>
              </a:rPr>
              <a:t>Este aspecto juega un rol clave, tanto en la salud mental de los trabajadores como en la prevención de la exposición a focos de contagio</a:t>
            </a:r>
          </a:p>
        </p:txBody>
      </p:sp>
    </p:spTree>
    <p:extLst>
      <p:ext uri="{BB962C8B-B14F-4D97-AF65-F5344CB8AC3E}">
        <p14:creationId xmlns:p14="http://schemas.microsoft.com/office/powerpoint/2010/main" val="591383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79C9674-DD09-44E7-B06E-17A763F4F506}"/>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EAE204D8-3F59-494A-BF9F-72DB3173E69F}"/>
              </a:ext>
            </a:extLst>
          </p:cNvPr>
          <p:cNvSpPr txBox="1"/>
          <p:nvPr/>
        </p:nvSpPr>
        <p:spPr>
          <a:xfrm>
            <a:off x="2136489"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PARTICIPACIÓN EN ENCUESTA DE RIESGO PSICOSOCIAL SUSESO/ISTAS21 </a:t>
            </a:r>
          </a:p>
        </p:txBody>
      </p:sp>
      <p:pic>
        <p:nvPicPr>
          <p:cNvPr id="6" name="Imagen 5">
            <a:extLst>
              <a:ext uri="{FF2B5EF4-FFF2-40B4-BE49-F238E27FC236}">
                <a16:creationId xmlns:a16="http://schemas.microsoft.com/office/drawing/2014/main" id="{14B49D90-4625-4EF1-BDE0-D6026B6264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91733" y="3482284"/>
            <a:ext cx="6177469" cy="1478652"/>
          </a:xfrm>
          <a:prstGeom prst="rect">
            <a:avLst/>
          </a:prstGeom>
          <a:noFill/>
          <a:ln>
            <a:noFill/>
          </a:ln>
        </p:spPr>
      </p:pic>
      <p:pic>
        <p:nvPicPr>
          <p:cNvPr id="7" name="Imagen 6">
            <a:extLst>
              <a:ext uri="{FF2B5EF4-FFF2-40B4-BE49-F238E27FC236}">
                <a16:creationId xmlns:a16="http://schemas.microsoft.com/office/drawing/2014/main" id="{57FB01DB-BF2F-47E8-8798-CA3E6A57F20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34236" y="5100704"/>
            <a:ext cx="6015990" cy="1463040"/>
          </a:xfrm>
          <a:prstGeom prst="rect">
            <a:avLst/>
          </a:prstGeom>
          <a:noFill/>
          <a:ln>
            <a:noFill/>
          </a:ln>
        </p:spPr>
      </p:pic>
      <p:pic>
        <p:nvPicPr>
          <p:cNvPr id="9" name="Imagen 8">
            <a:extLst>
              <a:ext uri="{FF2B5EF4-FFF2-40B4-BE49-F238E27FC236}">
                <a16:creationId xmlns:a16="http://schemas.microsoft.com/office/drawing/2014/main" id="{A3D15F23-11EB-4B14-854D-DC8538DF6E90}"/>
              </a:ext>
            </a:extLst>
          </p:cNvPr>
          <p:cNvPicPr>
            <a:picLocks noChangeAspect="1"/>
          </p:cNvPicPr>
          <p:nvPr/>
        </p:nvPicPr>
        <p:blipFill>
          <a:blip r:embed="rId5"/>
          <a:stretch>
            <a:fillRect/>
          </a:stretch>
        </p:blipFill>
        <p:spPr>
          <a:xfrm>
            <a:off x="6373949" y="4692261"/>
            <a:ext cx="1395253" cy="258618"/>
          </a:xfrm>
          <a:prstGeom prst="rect">
            <a:avLst/>
          </a:prstGeom>
        </p:spPr>
      </p:pic>
      <p:pic>
        <p:nvPicPr>
          <p:cNvPr id="10" name="Imagen 9">
            <a:extLst>
              <a:ext uri="{FF2B5EF4-FFF2-40B4-BE49-F238E27FC236}">
                <a16:creationId xmlns:a16="http://schemas.microsoft.com/office/drawing/2014/main" id="{E4AD306E-6D72-4F14-B709-8A9F32EF93B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835537" y="1352295"/>
            <a:ext cx="5092065" cy="1809750"/>
          </a:xfrm>
          <a:prstGeom prst="rect">
            <a:avLst/>
          </a:prstGeom>
          <a:noFill/>
          <a:ln>
            <a:noFill/>
          </a:ln>
        </p:spPr>
      </p:pic>
      <p:pic>
        <p:nvPicPr>
          <p:cNvPr id="11" name="Imagen 10">
            <a:extLst>
              <a:ext uri="{FF2B5EF4-FFF2-40B4-BE49-F238E27FC236}">
                <a16:creationId xmlns:a16="http://schemas.microsoft.com/office/drawing/2014/main" id="{27362DBE-60E4-42AB-BA99-848F919923BB}"/>
              </a:ext>
            </a:extLst>
          </p:cNvPr>
          <p:cNvPicPr>
            <a:picLocks noChangeAspect="1"/>
          </p:cNvPicPr>
          <p:nvPr/>
        </p:nvPicPr>
        <p:blipFill>
          <a:blip r:embed="rId5"/>
          <a:stretch>
            <a:fillRect/>
          </a:stretch>
        </p:blipFill>
        <p:spPr>
          <a:xfrm>
            <a:off x="10438785" y="6305126"/>
            <a:ext cx="1395253" cy="258618"/>
          </a:xfrm>
          <a:prstGeom prst="rect">
            <a:avLst/>
          </a:prstGeom>
        </p:spPr>
      </p:pic>
      <p:sp>
        <p:nvSpPr>
          <p:cNvPr id="12" name="CuadroTexto 11">
            <a:extLst>
              <a:ext uri="{FF2B5EF4-FFF2-40B4-BE49-F238E27FC236}">
                <a16:creationId xmlns:a16="http://schemas.microsoft.com/office/drawing/2014/main" id="{B5D0F507-4032-47AE-A25F-E634E9871798}"/>
              </a:ext>
            </a:extLst>
          </p:cNvPr>
          <p:cNvSpPr txBox="1"/>
          <p:nvPr/>
        </p:nvSpPr>
        <p:spPr>
          <a:xfrm>
            <a:off x="7303911" y="1530313"/>
            <a:ext cx="4530127" cy="1815882"/>
          </a:xfrm>
          <a:prstGeom prst="rect">
            <a:avLst/>
          </a:prstGeom>
          <a:noFill/>
        </p:spPr>
        <p:txBody>
          <a:bodyPr wrap="square" rtlCol="0">
            <a:spAutoFit/>
          </a:bodyPr>
          <a:lstStyle/>
          <a:p>
            <a:pPr algn="just"/>
            <a:r>
              <a:rPr lang="es-CR" sz="1400" dirty="0">
                <a:effectLst/>
                <a:latin typeface="Verdana" panose="020B0604030504040204" pitchFamily="34" charset="0"/>
                <a:ea typeface="Arial Unicode MS"/>
                <a:cs typeface="Times New Roman" panose="02020603050405020304" pitchFamily="18" charset="0"/>
              </a:rPr>
              <a:t>Un </a:t>
            </a:r>
            <a:r>
              <a:rPr lang="en-US" sz="1400" dirty="0">
                <a:effectLst/>
                <a:latin typeface="Verdana" panose="020B0604030504040204" pitchFamily="34" charset="0"/>
                <a:ea typeface="Arial Unicode MS"/>
                <a:cs typeface="Times New Roman" panose="02020603050405020304" pitchFamily="18" charset="0"/>
              </a:rPr>
              <a:t>42% de los </a:t>
            </a:r>
            <a:r>
              <a:rPr lang="en-US" sz="1400" dirty="0" err="1">
                <a:effectLst/>
                <a:latin typeface="Verdana" panose="020B0604030504040204" pitchFamily="34" charset="0"/>
                <a:ea typeface="Arial Unicode MS"/>
                <a:cs typeface="Times New Roman" panose="02020603050405020304" pitchFamily="18" charset="0"/>
              </a:rPr>
              <a:t>dirigentes</a:t>
            </a:r>
            <a:r>
              <a:rPr lang="en-US" sz="1400" dirty="0">
                <a:effectLst/>
                <a:latin typeface="Verdana" panose="020B0604030504040204" pitchFamily="34" charset="0"/>
                <a:ea typeface="Arial Unicode MS"/>
                <a:cs typeface="Times New Roman" panose="02020603050405020304" pitchFamily="18" charset="0"/>
              </a:rPr>
              <a:t> </a:t>
            </a:r>
            <a:r>
              <a:rPr lang="en-US" sz="1400" dirty="0" err="1">
                <a:effectLst/>
                <a:latin typeface="Verdana" panose="020B0604030504040204" pitchFamily="34" charset="0"/>
                <a:ea typeface="Arial Unicode MS"/>
                <a:cs typeface="Times New Roman" panose="02020603050405020304" pitchFamily="18" charset="0"/>
              </a:rPr>
              <a:t>señala</a:t>
            </a:r>
            <a:r>
              <a:rPr lang="en-US" sz="1400" dirty="0">
                <a:effectLst/>
                <a:latin typeface="Verdana" panose="020B0604030504040204" pitchFamily="34" charset="0"/>
                <a:ea typeface="Arial Unicode MS"/>
                <a:cs typeface="Times New Roman" panose="02020603050405020304" pitchFamily="18" charset="0"/>
              </a:rPr>
              <a:t> no </a:t>
            </a:r>
            <a:r>
              <a:rPr lang="en-US" sz="1400" dirty="0" err="1">
                <a:effectLst/>
                <a:latin typeface="Verdana" panose="020B0604030504040204" pitchFamily="34" charset="0"/>
                <a:ea typeface="Arial Unicode MS"/>
                <a:cs typeface="Times New Roman" panose="02020603050405020304" pitchFamily="18" charset="0"/>
              </a:rPr>
              <a:t>haber</a:t>
            </a:r>
            <a:r>
              <a:rPr lang="en-US" sz="1400" dirty="0">
                <a:effectLst/>
                <a:latin typeface="Verdana" panose="020B0604030504040204" pitchFamily="34" charset="0"/>
                <a:ea typeface="Arial Unicode MS"/>
                <a:cs typeface="Times New Roman" panose="02020603050405020304" pitchFamily="18" charset="0"/>
              </a:rPr>
              <a:t> </a:t>
            </a:r>
            <a:r>
              <a:rPr lang="en-US" sz="1400" dirty="0" err="1">
                <a:effectLst/>
                <a:latin typeface="Verdana" panose="020B0604030504040204" pitchFamily="34" charset="0"/>
                <a:ea typeface="Arial Unicode MS"/>
                <a:cs typeface="Times New Roman" panose="02020603050405020304" pitchFamily="18" charset="0"/>
              </a:rPr>
              <a:t>participado</a:t>
            </a:r>
            <a:r>
              <a:rPr lang="en-US" sz="1400" dirty="0">
                <a:effectLst/>
                <a:latin typeface="Verdana" panose="020B0604030504040204" pitchFamily="34" charset="0"/>
                <a:ea typeface="Arial Unicode MS"/>
                <a:cs typeface="Times New Roman" panose="02020603050405020304" pitchFamily="18" charset="0"/>
              </a:rPr>
              <a:t> del </a:t>
            </a:r>
            <a:r>
              <a:rPr lang="en-US" sz="1400" dirty="0" err="1">
                <a:effectLst/>
                <a:latin typeface="Verdana" panose="020B0604030504040204" pitchFamily="34" charset="0"/>
                <a:ea typeface="Arial Unicode MS"/>
                <a:cs typeface="Times New Roman" panose="02020603050405020304" pitchFamily="18" charset="0"/>
              </a:rPr>
              <a:t>proceso</a:t>
            </a:r>
            <a:r>
              <a:rPr lang="en-US" sz="1400" dirty="0">
                <a:effectLst/>
                <a:latin typeface="Verdana" panose="020B0604030504040204" pitchFamily="34" charset="0"/>
                <a:ea typeface="Arial Unicode MS"/>
                <a:cs typeface="Times New Roman" panose="02020603050405020304" pitchFamily="18" charset="0"/>
              </a:rPr>
              <a:t> de </a:t>
            </a:r>
            <a:r>
              <a:rPr lang="en-US" sz="1400" dirty="0" err="1">
                <a:effectLst/>
                <a:latin typeface="Verdana" panose="020B0604030504040204" pitchFamily="34" charset="0"/>
                <a:ea typeface="Arial Unicode MS"/>
                <a:cs typeface="Times New Roman" panose="02020603050405020304" pitchFamily="18" charset="0"/>
              </a:rPr>
              <a:t>aplicación</a:t>
            </a:r>
            <a:r>
              <a:rPr lang="en-US" sz="1400" dirty="0">
                <a:effectLst/>
                <a:latin typeface="Verdana" panose="020B0604030504040204" pitchFamily="34" charset="0"/>
                <a:ea typeface="Arial Unicode MS"/>
                <a:cs typeface="Times New Roman" panose="02020603050405020304" pitchFamily="18" charset="0"/>
              </a:rPr>
              <a:t> de la </a:t>
            </a:r>
            <a:r>
              <a:rPr lang="en-US" sz="1400" dirty="0" err="1">
                <a:effectLst/>
                <a:latin typeface="Verdana" panose="020B0604030504040204" pitchFamily="34" charset="0"/>
                <a:ea typeface="Arial Unicode MS"/>
                <a:cs typeface="Times New Roman" panose="02020603050405020304" pitchFamily="18" charset="0"/>
              </a:rPr>
              <a:t>encuesta</a:t>
            </a:r>
            <a:r>
              <a:rPr lang="en-US" sz="1400" dirty="0">
                <a:effectLst/>
                <a:latin typeface="Verdana" panose="020B0604030504040204" pitchFamily="34" charset="0"/>
                <a:ea typeface="Arial Unicode MS"/>
                <a:cs typeface="Times New Roman" panose="02020603050405020304" pitchFamily="18" charset="0"/>
              </a:rPr>
              <a:t> de </a:t>
            </a:r>
            <a:r>
              <a:rPr lang="en-US" sz="1400" dirty="0" err="1">
                <a:effectLst/>
                <a:latin typeface="Verdana" panose="020B0604030504040204" pitchFamily="34" charset="0"/>
                <a:ea typeface="Arial Unicode MS"/>
                <a:cs typeface="Times New Roman" panose="02020603050405020304" pitchFamily="18" charset="0"/>
              </a:rPr>
              <a:t>riesgo</a:t>
            </a:r>
            <a:r>
              <a:rPr lang="en-US" sz="1400" dirty="0">
                <a:effectLst/>
                <a:latin typeface="Verdana" panose="020B0604030504040204" pitchFamily="34" charset="0"/>
                <a:ea typeface="Arial Unicode MS"/>
                <a:cs typeface="Times New Roman" panose="02020603050405020304" pitchFamily="18" charset="0"/>
              </a:rPr>
              <a:t> </a:t>
            </a:r>
            <a:r>
              <a:rPr lang="en-US" sz="1400" dirty="0" err="1">
                <a:effectLst/>
                <a:latin typeface="Verdana" panose="020B0604030504040204" pitchFamily="34" charset="0"/>
                <a:ea typeface="Arial Unicode MS"/>
                <a:cs typeface="Times New Roman" panose="02020603050405020304" pitchFamily="18" charset="0"/>
              </a:rPr>
              <a:t>psicosocial</a:t>
            </a:r>
            <a:r>
              <a:rPr lang="en-US" sz="1400" dirty="0">
                <a:effectLst/>
                <a:latin typeface="Verdana" panose="020B0604030504040204" pitchFamily="34" charset="0"/>
                <a:ea typeface="Arial Unicode MS"/>
                <a:cs typeface="Times New Roman" panose="02020603050405020304" pitchFamily="18" charset="0"/>
              </a:rPr>
              <a:t> SUSESO / ISTAS21 </a:t>
            </a:r>
            <a:r>
              <a:rPr lang="en-US" sz="1400" dirty="0" err="1">
                <a:effectLst/>
                <a:latin typeface="Verdana" panose="020B0604030504040204" pitchFamily="34" charset="0"/>
                <a:ea typeface="Arial Unicode MS"/>
                <a:cs typeface="Times New Roman" panose="02020603050405020304" pitchFamily="18" charset="0"/>
              </a:rPr>
              <a:t>en</a:t>
            </a:r>
            <a:r>
              <a:rPr lang="en-US" sz="1400" dirty="0">
                <a:effectLst/>
                <a:latin typeface="Verdana" panose="020B0604030504040204" pitchFamily="34" charset="0"/>
                <a:ea typeface="Arial Unicode MS"/>
                <a:cs typeface="Times New Roman" panose="02020603050405020304" pitchFamily="18" charset="0"/>
              </a:rPr>
              <a:t> la </a:t>
            </a:r>
            <a:r>
              <a:rPr lang="en-US" sz="1400" dirty="0" err="1">
                <a:effectLst/>
                <a:latin typeface="Verdana" panose="020B0604030504040204" pitchFamily="34" charset="0"/>
                <a:ea typeface="Arial Unicode MS"/>
                <a:cs typeface="Times New Roman" panose="02020603050405020304" pitchFamily="18" charset="0"/>
              </a:rPr>
              <a:t>empresa</a:t>
            </a:r>
            <a:r>
              <a:rPr lang="en-US" sz="1400" dirty="0">
                <a:effectLst/>
                <a:latin typeface="Verdana" panose="020B0604030504040204" pitchFamily="34" charset="0"/>
                <a:ea typeface="Arial Unicode MS"/>
                <a:cs typeface="Times New Roman" panose="02020603050405020304" pitchFamily="18" charset="0"/>
              </a:rPr>
              <a:t> al no ser </a:t>
            </a:r>
            <a:r>
              <a:rPr lang="en-US" sz="1400" dirty="0" err="1">
                <a:effectLst/>
                <a:latin typeface="Verdana" panose="020B0604030504040204" pitchFamily="34" charset="0"/>
                <a:ea typeface="Arial Unicode MS"/>
                <a:cs typeface="Times New Roman" panose="02020603050405020304" pitchFamily="18" charset="0"/>
              </a:rPr>
              <a:t>invitados</a:t>
            </a:r>
            <a:r>
              <a:rPr lang="en-US" sz="1400" dirty="0">
                <a:effectLst/>
                <a:latin typeface="Verdana" panose="020B0604030504040204" pitchFamily="34" charset="0"/>
                <a:ea typeface="Arial Unicode MS"/>
                <a:cs typeface="Times New Roman" panose="02020603050405020304" pitchFamily="18" charset="0"/>
              </a:rPr>
              <a:t>, </a:t>
            </a:r>
            <a:r>
              <a:rPr lang="en-US" sz="1400" dirty="0" err="1">
                <a:effectLst/>
                <a:latin typeface="Verdana" panose="020B0604030504040204" pitchFamily="34" charset="0"/>
                <a:ea typeface="Arial Unicode MS"/>
                <a:cs typeface="Times New Roman" panose="02020603050405020304" pitchFamily="18" charset="0"/>
              </a:rPr>
              <a:t>en</a:t>
            </a:r>
            <a:r>
              <a:rPr lang="en-US" sz="1400" dirty="0">
                <a:effectLst/>
                <a:latin typeface="Verdana" panose="020B0604030504040204" pitchFamily="34" charset="0"/>
                <a:ea typeface="Arial Unicode MS"/>
                <a:cs typeface="Times New Roman" panose="02020603050405020304" pitchFamily="18" charset="0"/>
              </a:rPr>
              <a:t> </a:t>
            </a:r>
            <a:r>
              <a:rPr lang="en-US" sz="1400" dirty="0" err="1">
                <a:effectLst/>
                <a:latin typeface="Verdana" panose="020B0604030504040204" pitchFamily="34" charset="0"/>
                <a:ea typeface="Arial Unicode MS"/>
                <a:cs typeface="Times New Roman" panose="02020603050405020304" pitchFamily="18" charset="0"/>
              </a:rPr>
              <a:t>circunstancias</a:t>
            </a:r>
            <a:r>
              <a:rPr lang="en-US" sz="1400" dirty="0">
                <a:effectLst/>
                <a:latin typeface="Verdana" panose="020B0604030504040204" pitchFamily="34" charset="0"/>
                <a:ea typeface="Arial Unicode MS"/>
                <a:cs typeface="Times New Roman" panose="02020603050405020304" pitchFamily="18" charset="0"/>
              </a:rPr>
              <a:t> que </a:t>
            </a:r>
            <a:r>
              <a:rPr lang="es-CR" sz="1400" dirty="0">
                <a:effectLst/>
                <a:latin typeface="Verdana" panose="020B0604030504040204" pitchFamily="34" charset="0"/>
                <a:ea typeface="Arial Unicode MS"/>
                <a:cs typeface="Times New Roman" panose="02020603050405020304" pitchFamily="18" charset="0"/>
              </a:rPr>
              <a:t>es un </a:t>
            </a:r>
            <a:r>
              <a:rPr lang="es-CR" sz="1400" b="1" dirty="0">
                <a:effectLst/>
                <a:latin typeface="Verdana" panose="020B0604030504040204" pitchFamily="34" charset="0"/>
                <a:ea typeface="Arial Unicode MS"/>
                <a:cs typeface="Times New Roman" panose="02020603050405020304" pitchFamily="18" charset="0"/>
              </a:rPr>
              <a:t>requisito normativo </a:t>
            </a:r>
            <a:r>
              <a:rPr lang="es-CR" sz="1400" dirty="0">
                <a:effectLst/>
                <a:latin typeface="Verdana" panose="020B0604030504040204" pitchFamily="34" charset="0"/>
                <a:ea typeface="Arial Unicode MS"/>
                <a:cs typeface="Times New Roman" panose="02020603050405020304" pitchFamily="18" charset="0"/>
              </a:rPr>
              <a:t>la participación de los sindicatos en los Comités de Aplicación</a:t>
            </a:r>
          </a:p>
          <a:p>
            <a:pPr algn="just"/>
            <a:endParaRPr lang="es-CR" sz="1400" dirty="0"/>
          </a:p>
        </p:txBody>
      </p:sp>
      <p:sp>
        <p:nvSpPr>
          <p:cNvPr id="13" name="CuadroTexto 12">
            <a:extLst>
              <a:ext uri="{FF2B5EF4-FFF2-40B4-BE49-F238E27FC236}">
                <a16:creationId xmlns:a16="http://schemas.microsoft.com/office/drawing/2014/main" id="{4562C9FE-FAB9-4095-BAE8-D3359BD4FF19}"/>
              </a:ext>
            </a:extLst>
          </p:cNvPr>
          <p:cNvSpPr txBox="1"/>
          <p:nvPr/>
        </p:nvSpPr>
        <p:spPr>
          <a:xfrm>
            <a:off x="1591733" y="5678464"/>
            <a:ext cx="3658691" cy="307777"/>
          </a:xfrm>
          <a:prstGeom prst="rect">
            <a:avLst/>
          </a:prstGeom>
          <a:noFill/>
        </p:spPr>
        <p:txBody>
          <a:bodyPr wrap="square" rtlCol="0">
            <a:spAutoFit/>
          </a:bodyPr>
          <a:lstStyle/>
          <a:p>
            <a:r>
              <a:rPr lang="es-CR" sz="1400" dirty="0">
                <a:effectLst/>
                <a:latin typeface="Verdana" panose="020B0604030504040204" pitchFamily="34" charset="0"/>
                <a:ea typeface="Arial Unicode MS"/>
                <a:cs typeface="Times New Roman" panose="02020603050405020304" pitchFamily="18" charset="0"/>
              </a:rPr>
              <a:t>Del 37% que conoce los resultados</a:t>
            </a:r>
            <a:endParaRPr lang="es-CR" sz="1400" dirty="0"/>
          </a:p>
        </p:txBody>
      </p:sp>
      <p:sp>
        <p:nvSpPr>
          <p:cNvPr id="14" name="Flecha: a la derecha 13">
            <a:extLst>
              <a:ext uri="{FF2B5EF4-FFF2-40B4-BE49-F238E27FC236}">
                <a16:creationId xmlns:a16="http://schemas.microsoft.com/office/drawing/2014/main" id="{EE8E003B-A76A-4922-A58A-F7405F15B3E8}"/>
              </a:ext>
            </a:extLst>
          </p:cNvPr>
          <p:cNvSpPr/>
          <p:nvPr/>
        </p:nvSpPr>
        <p:spPr>
          <a:xfrm>
            <a:off x="5000978" y="5726751"/>
            <a:ext cx="338666" cy="2112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1732405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CCE2587-90BB-4B1D-86EC-0B90D739F031}"/>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C681BC95-D2D9-41C6-AAD3-6C19F5F1C95F}"/>
              </a:ext>
            </a:extLst>
          </p:cNvPr>
          <p:cNvSpPr txBox="1"/>
          <p:nvPr/>
        </p:nvSpPr>
        <p:spPr>
          <a:xfrm>
            <a:off x="5542844" y="3167390"/>
            <a:ext cx="1106311" cy="523220"/>
          </a:xfrm>
          <a:prstGeom prst="rect">
            <a:avLst/>
          </a:prstGeom>
          <a:noFill/>
        </p:spPr>
        <p:txBody>
          <a:bodyPr wrap="square" rtlCol="0">
            <a:spAutoFit/>
          </a:bodyPr>
          <a:lstStyle/>
          <a:p>
            <a:pPr algn="ctr"/>
            <a:r>
              <a:rPr lang="es-CR" sz="2800" dirty="0">
                <a:latin typeface="Arial Black" panose="020B0A04020102020204" pitchFamily="34" charset="0"/>
              </a:rPr>
              <a:t>FIN</a:t>
            </a:r>
          </a:p>
        </p:txBody>
      </p:sp>
    </p:spTree>
    <p:extLst>
      <p:ext uri="{BB962C8B-B14F-4D97-AF65-F5344CB8AC3E}">
        <p14:creationId xmlns:p14="http://schemas.microsoft.com/office/powerpoint/2010/main" val="336908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7E9A0A8-9D43-4AAF-936F-84B83B2B0FB9}"/>
              </a:ext>
            </a:extLst>
          </p:cNvPr>
          <p:cNvSpPr>
            <a:spLocks noGrp="1"/>
          </p:cNvSpPr>
          <p:nvPr>
            <p:ph type="dt" sz="half" idx="10"/>
          </p:nvPr>
        </p:nvSpPr>
        <p:spPr/>
        <p:txBody>
          <a:bodyPr/>
          <a:lstStyle/>
          <a:p>
            <a:fld id="{BF11C3C8-86EA-4F54-BD40-68B7BC78230F}" type="datetime1">
              <a:rPr lang="es-CR" smtClean="0"/>
              <a:t>26/05/2021</a:t>
            </a:fld>
            <a:endParaRPr lang="es-CR" dirty="0"/>
          </a:p>
        </p:txBody>
      </p:sp>
      <p:sp>
        <p:nvSpPr>
          <p:cNvPr id="3" name="CuadroTexto 2">
            <a:extLst>
              <a:ext uri="{FF2B5EF4-FFF2-40B4-BE49-F238E27FC236}">
                <a16:creationId xmlns:a16="http://schemas.microsoft.com/office/drawing/2014/main" id="{4B918DCB-FA25-4CA2-867A-5C4588408D9B}"/>
              </a:ext>
            </a:extLst>
          </p:cNvPr>
          <p:cNvSpPr txBox="1"/>
          <p:nvPr/>
        </p:nvSpPr>
        <p:spPr>
          <a:xfrm>
            <a:off x="1934683" y="1317616"/>
            <a:ext cx="8814390" cy="707886"/>
          </a:xfrm>
          <a:prstGeom prst="rect">
            <a:avLst/>
          </a:prstGeom>
          <a:noFill/>
        </p:spPr>
        <p:txBody>
          <a:bodyPr wrap="square" rtlCol="0">
            <a:spAutoFit/>
          </a:bodyPr>
          <a:lstStyle>
            <a:defPPr>
              <a:defRPr lang="es-CR"/>
            </a:defPPr>
            <a:lvl1pPr algn="ctr">
              <a:defRPr sz="2000" b="1">
                <a:solidFill>
                  <a:schemeClr val="accent5">
                    <a:lumMod val="50000"/>
                  </a:schemeClr>
                </a:solidFill>
                <a:effectLst>
                  <a:outerShdw blurRad="38100" dist="38100" dir="2700000" algn="tl">
                    <a:srgbClr val="000000">
                      <a:alpha val="43137"/>
                    </a:srgbClr>
                  </a:outerShdw>
                </a:effectLst>
                <a:latin typeface="Arial Black" panose="020B0A04020102020204" pitchFamily="34" charset="0"/>
                <a:ea typeface="Calibri" panose="020F0502020204030204" pitchFamily="34" charset="0"/>
                <a:cs typeface="Times New Roman" panose="02020603050405020304" pitchFamily="18" charset="0"/>
              </a:defRPr>
            </a:lvl1pPr>
          </a:lstStyle>
          <a:p>
            <a:pPr>
              <a:spcBef>
                <a:spcPts val="1200"/>
              </a:spcBef>
            </a:pPr>
            <a:r>
              <a:rPr lang="es-CR" dirty="0"/>
              <a:t>PANDEMIA COVID-19 Y MEDIDAS DE PREVENCIÓN, CONTAGIO, CAPACIDAD DE TESTEO Y TRAZABILIDAD</a:t>
            </a:r>
          </a:p>
        </p:txBody>
      </p:sp>
      <p:sp>
        <p:nvSpPr>
          <p:cNvPr id="4" name="CuadroTexto 3">
            <a:extLst>
              <a:ext uri="{FF2B5EF4-FFF2-40B4-BE49-F238E27FC236}">
                <a16:creationId xmlns:a16="http://schemas.microsoft.com/office/drawing/2014/main" id="{9177AE54-B70F-4D1D-AE55-7CE39783234E}"/>
              </a:ext>
            </a:extLst>
          </p:cNvPr>
          <p:cNvSpPr txBox="1"/>
          <p:nvPr/>
        </p:nvSpPr>
        <p:spPr>
          <a:xfrm>
            <a:off x="1934683" y="2492646"/>
            <a:ext cx="9686260" cy="3785652"/>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PARTICIPACIÓN SINDICAL </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ENTREGA DE INFORMACIÓN</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INFRAESTRUCTURA E INSUMOS</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TRAZABILIDAD Y REGISTRO DE CASOS</a:t>
            </a:r>
          </a:p>
          <a:p>
            <a:pPr marL="285750" indent="-285750">
              <a:buFont typeface="Arial" panose="020B0604020202020204" pitchFamily="34" charset="0"/>
              <a:buChar char="•"/>
            </a:pPr>
            <a:endParaRPr lang="es-CR" sz="1600" dirty="0">
              <a:solidFill>
                <a:schemeClr val="accent5">
                  <a:lumMod val="50000"/>
                </a:schemeClr>
              </a:solidFill>
              <a:latin typeface="Arial Black" panose="020B0A04020102020204" pitchFamily="34" charset="0"/>
            </a:endParaRPr>
          </a:p>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EVALUACION DIMENSIONES CLAVE</a:t>
            </a: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a:p>
            <a:endParaRPr lang="es-CR" sz="1600" dirty="0">
              <a:solidFill>
                <a:schemeClr val="accent5">
                  <a:lumMod val="50000"/>
                </a:schemeClr>
              </a:solidFill>
              <a:latin typeface="Arial Black" panose="020B0A04020102020204" pitchFamily="34" charset="0"/>
            </a:endParaRPr>
          </a:p>
        </p:txBody>
      </p:sp>
    </p:spTree>
    <p:extLst>
      <p:ext uri="{BB962C8B-B14F-4D97-AF65-F5344CB8AC3E}">
        <p14:creationId xmlns:p14="http://schemas.microsoft.com/office/powerpoint/2010/main" val="334738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4" name="CuadroTexto 3">
            <a:extLst>
              <a:ext uri="{FF2B5EF4-FFF2-40B4-BE49-F238E27FC236}">
                <a16:creationId xmlns:a16="http://schemas.microsoft.com/office/drawing/2014/main" id="{5A44C98F-4B6C-4AAF-9AA6-F6FD6611EB00}"/>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PARTICIPACIÓN SINDICAL </a:t>
            </a:r>
          </a:p>
        </p:txBody>
      </p:sp>
      <p:sp>
        <p:nvSpPr>
          <p:cNvPr id="8" name="CuadroTexto 7">
            <a:extLst>
              <a:ext uri="{FF2B5EF4-FFF2-40B4-BE49-F238E27FC236}">
                <a16:creationId xmlns:a16="http://schemas.microsoft.com/office/drawing/2014/main" id="{256E469F-918C-4509-BDA5-80D53E472172}"/>
              </a:ext>
            </a:extLst>
          </p:cNvPr>
          <p:cNvSpPr txBox="1"/>
          <p:nvPr/>
        </p:nvSpPr>
        <p:spPr>
          <a:xfrm>
            <a:off x="1605517" y="4134573"/>
            <a:ext cx="10228521" cy="2726003"/>
          </a:xfrm>
          <a:prstGeom prst="rect">
            <a:avLst/>
          </a:prstGeom>
          <a:noFill/>
        </p:spPr>
        <p:txBody>
          <a:bodyPr wrap="square" rtlCol="0">
            <a:spAutoFit/>
          </a:bodyPr>
          <a:lstStyle/>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Un 80% de los dirigentes señala que su sindicato participó de las instancias de discusión y un 77 % que la empresa ha incluido medidas de prevención adoptadas a partir de riesgos identificados por el sindicato. El grupo de dirigentes que ha participado, evaluó las instancias de discusión con una nota promedio 5. En los casos en que se han incluido las medidas de prevención identificadas por el sindicato, se califican con un promedio 5,4.</a:t>
            </a:r>
          </a:p>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Entre quienes no han participado, un 43 % lo solicitó pero la empresa se negó y un 39 % señala que la empresa no informó oportunamente al sindicato.</a:t>
            </a:r>
          </a:p>
          <a:p>
            <a:endParaRPr lang="es-CR" dirty="0"/>
          </a:p>
        </p:txBody>
      </p:sp>
      <p:pic>
        <p:nvPicPr>
          <p:cNvPr id="9" name="Imagen 8">
            <a:extLst>
              <a:ext uri="{FF2B5EF4-FFF2-40B4-BE49-F238E27FC236}">
                <a16:creationId xmlns:a16="http://schemas.microsoft.com/office/drawing/2014/main" id="{0FF93514-7D18-4815-BF43-711626F50543}"/>
              </a:ext>
            </a:extLst>
          </p:cNvPr>
          <p:cNvPicPr/>
          <p:nvPr/>
        </p:nvPicPr>
        <p:blipFill>
          <a:blip r:embed="rId2"/>
          <a:stretch>
            <a:fillRect/>
          </a:stretch>
        </p:blipFill>
        <p:spPr>
          <a:xfrm>
            <a:off x="3670470" y="1223468"/>
            <a:ext cx="6098614" cy="2690037"/>
          </a:xfrm>
          <a:prstGeom prst="rect">
            <a:avLst/>
          </a:prstGeom>
        </p:spPr>
      </p:pic>
    </p:spTree>
    <p:extLst>
      <p:ext uri="{BB962C8B-B14F-4D97-AF65-F5344CB8AC3E}">
        <p14:creationId xmlns:p14="http://schemas.microsoft.com/office/powerpoint/2010/main" val="46924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8" name="CuadroTexto 7">
            <a:extLst>
              <a:ext uri="{FF2B5EF4-FFF2-40B4-BE49-F238E27FC236}">
                <a16:creationId xmlns:a16="http://schemas.microsoft.com/office/drawing/2014/main" id="{256E469F-918C-4509-BDA5-80D53E472172}"/>
              </a:ext>
            </a:extLst>
          </p:cNvPr>
          <p:cNvSpPr txBox="1"/>
          <p:nvPr/>
        </p:nvSpPr>
        <p:spPr>
          <a:xfrm>
            <a:off x="1626783" y="4949098"/>
            <a:ext cx="9994604" cy="968278"/>
          </a:xfrm>
          <a:prstGeom prst="rect">
            <a:avLst/>
          </a:prstGeom>
          <a:noFill/>
        </p:spPr>
        <p:txBody>
          <a:bodyPr wrap="square" rtlCol="0">
            <a:spAutoFit/>
          </a:bodyPr>
          <a:lstStyle/>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El 74 % de los dirigentes señala que se informa al sindicato en relación a los casos y la evolución de la pandemia en las faenas, mientras que solo un 39% recibe información sobre asistencia en temas de salud mental, que han adquirido mayor relevancia fruto de la pandemia.</a:t>
            </a:r>
            <a:endParaRPr lang="es-CR" dirty="0"/>
          </a:p>
        </p:txBody>
      </p:sp>
      <p:pic>
        <p:nvPicPr>
          <p:cNvPr id="11" name="Imagen 10">
            <a:extLst>
              <a:ext uri="{FF2B5EF4-FFF2-40B4-BE49-F238E27FC236}">
                <a16:creationId xmlns:a16="http://schemas.microsoft.com/office/drawing/2014/main" id="{F1715799-8A24-401F-820B-1A9C5861420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11033" y="1760046"/>
            <a:ext cx="6071189" cy="2769424"/>
          </a:xfrm>
          <a:prstGeom prst="rect">
            <a:avLst/>
          </a:prstGeom>
          <a:noFill/>
          <a:ln>
            <a:noFill/>
          </a:ln>
        </p:spPr>
      </p:pic>
      <p:sp>
        <p:nvSpPr>
          <p:cNvPr id="12" name="CuadroTexto 11">
            <a:extLst>
              <a:ext uri="{FF2B5EF4-FFF2-40B4-BE49-F238E27FC236}">
                <a16:creationId xmlns:a16="http://schemas.microsoft.com/office/drawing/2014/main" id="{0EBD0924-33E6-45DC-B41A-086CBEAE29F9}"/>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ENTREGA DE INFORMACIÓN</a:t>
            </a:r>
          </a:p>
        </p:txBody>
      </p:sp>
    </p:spTree>
    <p:extLst>
      <p:ext uri="{BB962C8B-B14F-4D97-AF65-F5344CB8AC3E}">
        <p14:creationId xmlns:p14="http://schemas.microsoft.com/office/powerpoint/2010/main" val="206866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8" name="CuadroTexto 7">
            <a:extLst>
              <a:ext uri="{FF2B5EF4-FFF2-40B4-BE49-F238E27FC236}">
                <a16:creationId xmlns:a16="http://schemas.microsoft.com/office/drawing/2014/main" id="{256E469F-918C-4509-BDA5-80D53E472172}"/>
              </a:ext>
            </a:extLst>
          </p:cNvPr>
          <p:cNvSpPr txBox="1"/>
          <p:nvPr/>
        </p:nvSpPr>
        <p:spPr>
          <a:xfrm>
            <a:off x="1541721" y="5001111"/>
            <a:ext cx="9994604" cy="671915"/>
          </a:xfrm>
          <a:prstGeom prst="rect">
            <a:avLst/>
          </a:prstGeom>
          <a:noFill/>
        </p:spPr>
        <p:txBody>
          <a:bodyPr wrap="square" rtlCol="0">
            <a:spAutoFit/>
          </a:bodyPr>
          <a:lstStyle/>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Un 84 % de los dirigentes señala que la empresa le proporciona un Kit Covid-19 para las actividades laborales.</a:t>
            </a:r>
            <a:endParaRPr lang="es-CR" dirty="0"/>
          </a:p>
        </p:txBody>
      </p:sp>
      <p:pic>
        <p:nvPicPr>
          <p:cNvPr id="7" name="Imagen 6">
            <a:extLst>
              <a:ext uri="{FF2B5EF4-FFF2-40B4-BE49-F238E27FC236}">
                <a16:creationId xmlns:a16="http://schemas.microsoft.com/office/drawing/2014/main" id="{E553D297-B769-4DE1-AA9D-A06AF9093D80}"/>
              </a:ext>
            </a:extLst>
          </p:cNvPr>
          <p:cNvPicPr/>
          <p:nvPr/>
        </p:nvPicPr>
        <p:blipFill>
          <a:blip r:embed="rId2"/>
          <a:stretch>
            <a:fillRect/>
          </a:stretch>
        </p:blipFill>
        <p:spPr>
          <a:xfrm>
            <a:off x="4899954" y="1856889"/>
            <a:ext cx="2798017" cy="2580064"/>
          </a:xfrm>
          <a:prstGeom prst="rect">
            <a:avLst/>
          </a:prstGeom>
        </p:spPr>
      </p:pic>
      <p:sp>
        <p:nvSpPr>
          <p:cNvPr id="9" name="CuadroTexto 8">
            <a:extLst>
              <a:ext uri="{FF2B5EF4-FFF2-40B4-BE49-F238E27FC236}">
                <a16:creationId xmlns:a16="http://schemas.microsoft.com/office/drawing/2014/main" id="{3FB09B4E-315B-4478-83E9-D6C4D2234004}"/>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INFRAESTRUCTURA E INSUMOS</a:t>
            </a:r>
          </a:p>
        </p:txBody>
      </p:sp>
      <p:sp>
        <p:nvSpPr>
          <p:cNvPr id="3" name="Flecha: hacia la izquierda 2">
            <a:extLst>
              <a:ext uri="{FF2B5EF4-FFF2-40B4-BE49-F238E27FC236}">
                <a16:creationId xmlns:a16="http://schemas.microsoft.com/office/drawing/2014/main" id="{EA58D01D-958C-4F01-858D-4C0F3D02CAB1}"/>
              </a:ext>
            </a:extLst>
          </p:cNvPr>
          <p:cNvSpPr/>
          <p:nvPr/>
        </p:nvSpPr>
        <p:spPr>
          <a:xfrm>
            <a:off x="7450321" y="3090446"/>
            <a:ext cx="461779" cy="33855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spTree>
    <p:extLst>
      <p:ext uri="{BB962C8B-B14F-4D97-AF65-F5344CB8AC3E}">
        <p14:creationId xmlns:p14="http://schemas.microsoft.com/office/powerpoint/2010/main" val="300511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8" name="CuadroTexto 7">
            <a:extLst>
              <a:ext uri="{FF2B5EF4-FFF2-40B4-BE49-F238E27FC236}">
                <a16:creationId xmlns:a16="http://schemas.microsoft.com/office/drawing/2014/main" id="{256E469F-918C-4509-BDA5-80D53E472172}"/>
              </a:ext>
            </a:extLst>
          </p:cNvPr>
          <p:cNvSpPr txBox="1"/>
          <p:nvPr/>
        </p:nvSpPr>
        <p:spPr>
          <a:xfrm>
            <a:off x="1519687" y="4337043"/>
            <a:ext cx="9994604" cy="2113848"/>
          </a:xfrm>
          <a:prstGeom prst="rect">
            <a:avLst/>
          </a:prstGeom>
          <a:noFill/>
        </p:spPr>
        <p:txBody>
          <a:bodyPr wrap="square" rtlCol="0">
            <a:spAutoFit/>
          </a:bodyPr>
          <a:lstStyle/>
          <a:p>
            <a:pPr algn="just">
              <a:lnSpc>
                <a:spcPct val="107000"/>
              </a:lnSpc>
              <a:spcBef>
                <a:spcPts val="600"/>
              </a:spcBef>
            </a:pPr>
            <a:r>
              <a:rPr lang="es-CR" sz="1800" dirty="0">
                <a:effectLst/>
                <a:latin typeface="Calibri" panose="020F0502020204030204" pitchFamily="34" charset="0"/>
                <a:ea typeface="Calibri" panose="020F0502020204030204" pitchFamily="34" charset="0"/>
                <a:cs typeface="Times New Roman" panose="02020603050405020304" pitchFamily="18" charset="0"/>
              </a:rPr>
              <a:t>El 28 % de los dirigentes señala que los policlínicos de la empresa no cuentan con el equipamiento, los medicamentos y los especialistas para tratar casos de Covid-19 positivo y un 19 % no sabe. </a:t>
            </a:r>
          </a:p>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Por otra parte, un 78 % de los dirigentes en faenas que no cuentan con instalaciones médicas, señalan que la empresa provee de un transporte seguro y gratuito a quienes lo requieren.</a:t>
            </a:r>
          </a:p>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Un 25 % de los dirigentes señala que su empresa no cuenta con residencias sanitarias o salas de aislamiento para trabajadores con Covid-19 positivo o contactos estrechos que requieran aislamiento.</a:t>
            </a:r>
          </a:p>
        </p:txBody>
      </p:sp>
      <p:pic>
        <p:nvPicPr>
          <p:cNvPr id="2050" name="Imagen 5">
            <a:extLst>
              <a:ext uri="{FF2B5EF4-FFF2-40B4-BE49-F238E27FC236}">
                <a16:creationId xmlns:a16="http://schemas.microsoft.com/office/drawing/2014/main" id="{E6B47810-D03E-48B9-B0E2-B9403C750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778" y="1365839"/>
            <a:ext cx="5857378" cy="27000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n 10">
            <a:extLst>
              <a:ext uri="{FF2B5EF4-FFF2-40B4-BE49-F238E27FC236}">
                <a16:creationId xmlns:a16="http://schemas.microsoft.com/office/drawing/2014/main" id="{F84A9A74-022E-4012-B8E4-820C27E973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0615" y="1594439"/>
            <a:ext cx="2649705" cy="22291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1AD7CB0F-328C-4C0F-9EA5-6B3DAD812148}"/>
              </a:ext>
            </a:extLst>
          </p:cNvPr>
          <p:cNvSpPr>
            <a:spLocks noChangeArrowheads="1"/>
          </p:cNvSpPr>
          <p:nvPr/>
        </p:nvSpPr>
        <p:spPr bwMode="auto">
          <a:xfrm>
            <a:off x="2094615" y="136583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R" dirty="0"/>
          </a:p>
        </p:txBody>
      </p:sp>
      <p:sp>
        <p:nvSpPr>
          <p:cNvPr id="6" name="Rectangle 4">
            <a:extLst>
              <a:ext uri="{FF2B5EF4-FFF2-40B4-BE49-F238E27FC236}">
                <a16:creationId xmlns:a16="http://schemas.microsoft.com/office/drawing/2014/main" id="{D4C66F43-98FC-4F8D-84AC-B0A331F8D9AF}"/>
              </a:ext>
            </a:extLst>
          </p:cNvPr>
          <p:cNvSpPr>
            <a:spLocks noChangeArrowheads="1"/>
          </p:cNvSpPr>
          <p:nvPr/>
        </p:nvSpPr>
        <p:spPr bwMode="auto">
          <a:xfrm>
            <a:off x="2094615" y="364231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R" altLang="es-C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CR" altLang="es-CR" sz="1800" b="0" i="0" u="none" strike="noStrike" cap="none" normalizeH="0" baseline="0" dirty="0">
              <a:ln>
                <a:noFill/>
              </a:ln>
              <a:solidFill>
                <a:schemeClr val="tx1"/>
              </a:solidFill>
              <a:effectLst/>
              <a:latin typeface="Arial" panose="020B0604020202020204" pitchFamily="34" charset="0"/>
            </a:endParaRPr>
          </a:p>
        </p:txBody>
      </p:sp>
      <p:sp>
        <p:nvSpPr>
          <p:cNvPr id="12" name="CuadroTexto 11">
            <a:extLst>
              <a:ext uri="{FF2B5EF4-FFF2-40B4-BE49-F238E27FC236}">
                <a16:creationId xmlns:a16="http://schemas.microsoft.com/office/drawing/2014/main" id="{9ACE4F35-DECE-4F2B-9126-BB03059AE3B7}"/>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INFRAESTRUCTURA E INSUMOS</a:t>
            </a:r>
          </a:p>
        </p:txBody>
      </p:sp>
    </p:spTree>
    <p:extLst>
      <p:ext uri="{BB962C8B-B14F-4D97-AF65-F5344CB8AC3E}">
        <p14:creationId xmlns:p14="http://schemas.microsoft.com/office/powerpoint/2010/main" val="246701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8" name="CuadroTexto 7">
            <a:extLst>
              <a:ext uri="{FF2B5EF4-FFF2-40B4-BE49-F238E27FC236}">
                <a16:creationId xmlns:a16="http://schemas.microsoft.com/office/drawing/2014/main" id="{256E469F-918C-4509-BDA5-80D53E472172}"/>
              </a:ext>
            </a:extLst>
          </p:cNvPr>
          <p:cNvSpPr txBox="1"/>
          <p:nvPr/>
        </p:nvSpPr>
        <p:spPr>
          <a:xfrm>
            <a:off x="1541721" y="5001111"/>
            <a:ext cx="9994604" cy="1444178"/>
          </a:xfrm>
          <a:prstGeom prst="rect">
            <a:avLst/>
          </a:prstGeom>
          <a:noFill/>
        </p:spPr>
        <p:txBody>
          <a:bodyPr wrap="square" rtlCol="0">
            <a:spAutoFit/>
          </a:bodyPr>
          <a:lstStyle/>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Un 80 % de los dirigentes señala que la empresa ha habilitado lugares para la sanitización con geles hidroalcohólicos, agua y jabón y un 88 % señala que la empresa se encarga de sanitizar con equipos especializados los lugares de uso compartido. </a:t>
            </a:r>
          </a:p>
          <a:p>
            <a:pPr algn="just">
              <a:lnSpc>
                <a:spcPct val="107000"/>
              </a:lnSpc>
              <a:spcBef>
                <a:spcPts val="600"/>
              </a:spcBef>
              <a:spcAft>
                <a:spcPts val="800"/>
              </a:spcAft>
            </a:pPr>
            <a:endParaRPr lang="es-CR" dirty="0"/>
          </a:p>
        </p:txBody>
      </p:sp>
      <p:pic>
        <p:nvPicPr>
          <p:cNvPr id="9" name="Imagen 8">
            <a:extLst>
              <a:ext uri="{FF2B5EF4-FFF2-40B4-BE49-F238E27FC236}">
                <a16:creationId xmlns:a16="http://schemas.microsoft.com/office/drawing/2014/main" id="{CF0A1952-FBF5-4736-9F3D-AE5287EDE2F6}"/>
              </a:ext>
            </a:extLst>
          </p:cNvPr>
          <p:cNvPicPr/>
          <p:nvPr/>
        </p:nvPicPr>
        <p:blipFill>
          <a:blip r:embed="rId3"/>
          <a:stretch>
            <a:fillRect/>
          </a:stretch>
        </p:blipFill>
        <p:spPr>
          <a:xfrm>
            <a:off x="3289934" y="1594314"/>
            <a:ext cx="6013553" cy="3020215"/>
          </a:xfrm>
          <a:prstGeom prst="rect">
            <a:avLst/>
          </a:prstGeom>
        </p:spPr>
      </p:pic>
      <p:sp>
        <p:nvSpPr>
          <p:cNvPr id="12" name="CuadroTexto 11">
            <a:extLst>
              <a:ext uri="{FF2B5EF4-FFF2-40B4-BE49-F238E27FC236}">
                <a16:creationId xmlns:a16="http://schemas.microsoft.com/office/drawing/2014/main" id="{A3691B85-423F-490A-878F-4189F60710F3}"/>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INFRAESTRUCTURA E INSUMOS</a:t>
            </a:r>
          </a:p>
        </p:txBody>
      </p:sp>
    </p:spTree>
    <p:extLst>
      <p:ext uri="{BB962C8B-B14F-4D97-AF65-F5344CB8AC3E}">
        <p14:creationId xmlns:p14="http://schemas.microsoft.com/office/powerpoint/2010/main" val="1395638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C6451D-3BFA-4D62-BF1F-A90AE57913EA}"/>
              </a:ext>
            </a:extLst>
          </p:cNvPr>
          <p:cNvSpPr>
            <a:spLocks noGrp="1"/>
          </p:cNvSpPr>
          <p:nvPr>
            <p:ph type="dt" sz="half" idx="10"/>
          </p:nvPr>
        </p:nvSpPr>
        <p:spPr/>
        <p:txBody>
          <a:bodyPr/>
          <a:lstStyle/>
          <a:p>
            <a:fld id="{0E29C9F6-4335-4E68-877C-5EDAE58F7931}" type="datetime1">
              <a:rPr lang="es-CR" smtClean="0"/>
              <a:t>26/05/2021</a:t>
            </a:fld>
            <a:endParaRPr lang="es-CR" dirty="0"/>
          </a:p>
        </p:txBody>
      </p:sp>
      <p:sp>
        <p:nvSpPr>
          <p:cNvPr id="8" name="CuadroTexto 7">
            <a:extLst>
              <a:ext uri="{FF2B5EF4-FFF2-40B4-BE49-F238E27FC236}">
                <a16:creationId xmlns:a16="http://schemas.microsoft.com/office/drawing/2014/main" id="{256E469F-918C-4509-BDA5-80D53E472172}"/>
              </a:ext>
            </a:extLst>
          </p:cNvPr>
          <p:cNvSpPr txBox="1"/>
          <p:nvPr/>
        </p:nvSpPr>
        <p:spPr>
          <a:xfrm>
            <a:off x="1541721" y="5001111"/>
            <a:ext cx="9994604" cy="1444178"/>
          </a:xfrm>
          <a:prstGeom prst="rect">
            <a:avLst/>
          </a:prstGeom>
          <a:noFill/>
        </p:spPr>
        <p:txBody>
          <a:bodyPr wrap="square" rtlCol="0">
            <a:spAutoFit/>
          </a:bodyPr>
          <a:lstStyle/>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Prácticamente la totalidad de los dirigentes señala que se realiza un registro de los casos de Covid-19 positivo. </a:t>
            </a:r>
          </a:p>
          <a:p>
            <a:pPr algn="just">
              <a:lnSpc>
                <a:spcPct val="107000"/>
              </a:lnSpc>
              <a:spcBef>
                <a:spcPts val="600"/>
              </a:spcBef>
              <a:spcAft>
                <a:spcPts val="800"/>
              </a:spcAft>
            </a:pPr>
            <a:r>
              <a:rPr lang="es-CR" sz="1800" dirty="0">
                <a:effectLst/>
                <a:latin typeface="Calibri" panose="020F0502020204030204" pitchFamily="34" charset="0"/>
                <a:ea typeface="Calibri" panose="020F0502020204030204" pitchFamily="34" charset="0"/>
                <a:cs typeface="Times New Roman" panose="02020603050405020304" pitchFamily="18" charset="0"/>
              </a:rPr>
              <a:t>En relación con la implementación de las medidas de trazabilidad, un 19 % opina que no se ha implementado mecanismos de trazabilidad efectiva para detectar potenciales casos.</a:t>
            </a:r>
          </a:p>
        </p:txBody>
      </p:sp>
      <p:pic>
        <p:nvPicPr>
          <p:cNvPr id="7" name="Imagen 6">
            <a:extLst>
              <a:ext uri="{FF2B5EF4-FFF2-40B4-BE49-F238E27FC236}">
                <a16:creationId xmlns:a16="http://schemas.microsoft.com/office/drawing/2014/main" id="{858DA252-3146-4415-8843-9C84A72E1FE4}"/>
              </a:ext>
            </a:extLst>
          </p:cNvPr>
          <p:cNvPicPr/>
          <p:nvPr/>
        </p:nvPicPr>
        <p:blipFill>
          <a:blip r:embed="rId2"/>
          <a:stretch>
            <a:fillRect/>
          </a:stretch>
        </p:blipFill>
        <p:spPr>
          <a:xfrm>
            <a:off x="3470689" y="1487310"/>
            <a:ext cx="5843432" cy="3028891"/>
          </a:xfrm>
          <a:prstGeom prst="rect">
            <a:avLst/>
          </a:prstGeom>
        </p:spPr>
      </p:pic>
      <p:sp>
        <p:nvSpPr>
          <p:cNvPr id="11" name="CuadroTexto 10">
            <a:extLst>
              <a:ext uri="{FF2B5EF4-FFF2-40B4-BE49-F238E27FC236}">
                <a16:creationId xmlns:a16="http://schemas.microsoft.com/office/drawing/2014/main" id="{638A20EC-D17F-44FF-82C9-56BEBAE4EB06}"/>
              </a:ext>
            </a:extLst>
          </p:cNvPr>
          <p:cNvSpPr txBox="1"/>
          <p:nvPr/>
        </p:nvSpPr>
        <p:spPr>
          <a:xfrm>
            <a:off x="2147778" y="663846"/>
            <a:ext cx="9686260" cy="338554"/>
          </a:xfrm>
          <a:prstGeom prst="rect">
            <a:avLst/>
          </a:prstGeom>
          <a:noFill/>
        </p:spPr>
        <p:txBody>
          <a:bodyPr wrap="square" rtlCol="0">
            <a:spAutoFit/>
          </a:bodyPr>
          <a:lstStyle/>
          <a:p>
            <a:pPr marL="285750" indent="-285750">
              <a:buFont typeface="Arial" panose="020B0604020202020204" pitchFamily="34" charset="0"/>
              <a:buChar char="•"/>
            </a:pPr>
            <a:r>
              <a:rPr lang="es-CR" sz="1600" dirty="0">
                <a:solidFill>
                  <a:schemeClr val="accent5">
                    <a:lumMod val="50000"/>
                  </a:schemeClr>
                </a:solidFill>
                <a:latin typeface="Arial Black" panose="020B0A04020102020204" pitchFamily="34" charset="0"/>
              </a:rPr>
              <a:t>TRAZABILIDAD Y REGISTRO DE CASOS</a:t>
            </a:r>
          </a:p>
        </p:txBody>
      </p:sp>
    </p:spTree>
    <p:extLst>
      <p:ext uri="{BB962C8B-B14F-4D97-AF65-F5344CB8AC3E}">
        <p14:creationId xmlns:p14="http://schemas.microsoft.com/office/powerpoint/2010/main" val="40525539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1523</Words>
  <Application>Microsoft Office PowerPoint</Application>
  <PresentationFormat>Panorámica</PresentationFormat>
  <Paragraphs>211</Paragraphs>
  <Slides>23</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23</vt:i4>
      </vt:variant>
    </vt:vector>
  </HeadingPairs>
  <TitlesOfParts>
    <vt:vector size="31" baseType="lpstr">
      <vt:lpstr>Abadi</vt:lpstr>
      <vt:lpstr>Arial</vt:lpstr>
      <vt:lpstr>Arial Black</vt:lpstr>
      <vt:lpstr>Calibri</vt:lpstr>
      <vt:lpstr>Calibri Light</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dinita</dc:creator>
  <cp:lastModifiedBy>dinita</cp:lastModifiedBy>
  <cp:revision>64</cp:revision>
  <dcterms:created xsi:type="dcterms:W3CDTF">2021-04-14T23:14:42Z</dcterms:created>
  <dcterms:modified xsi:type="dcterms:W3CDTF">2021-05-26T18:22:02Z</dcterms:modified>
</cp:coreProperties>
</file>